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61" r:id="rId4"/>
    <p:sldId id="258" r:id="rId5"/>
    <p:sldId id="262" r:id="rId6"/>
    <p:sldId id="259" r:id="rId7"/>
    <p:sldId id="260"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753"/>
    <p:restoredTop sz="96159"/>
  </p:normalViewPr>
  <p:slideViewPr>
    <p:cSldViewPr snapToGrid="0" snapToObjects="1">
      <p:cViewPr>
        <p:scale>
          <a:sx n="88" d="100"/>
          <a:sy n="88" d="100"/>
        </p:scale>
        <p:origin x="280" y="9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_rels/drawing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svg"/><Relationship Id="rId1" Type="http://schemas.openxmlformats.org/officeDocument/2006/relationships/image" Target="../media/image9.png"/><Relationship Id="rId6" Type="http://schemas.openxmlformats.org/officeDocument/2006/relationships/image" Target="../media/image14.svg"/><Relationship Id="rId5" Type="http://schemas.openxmlformats.org/officeDocument/2006/relationships/image" Target="../media/image13.png"/><Relationship Id="rId4" Type="http://schemas.openxmlformats.org/officeDocument/2006/relationships/image" Target="../media/image12.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C836454-03DE-43E1-B9DB-328F35D6ED4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6D2A0A96-BEB8-4B91-AFF5-4AC320086BE5}">
      <dgm:prSet/>
      <dgm:spPr/>
      <dgm:t>
        <a:bodyPr/>
        <a:lstStyle/>
        <a:p>
          <a:r>
            <a:rPr lang="en-US"/>
            <a:t>Precision Provides Limited Number of Songs</a:t>
          </a:r>
        </a:p>
      </dgm:t>
    </dgm:pt>
    <dgm:pt modelId="{C89E9906-02A0-4506-A2A2-2D874558ED21}" type="parTrans" cxnId="{3D8D4C89-021D-4907-861E-E8799CD5DFE1}">
      <dgm:prSet/>
      <dgm:spPr/>
      <dgm:t>
        <a:bodyPr/>
        <a:lstStyle/>
        <a:p>
          <a:endParaRPr lang="en-US"/>
        </a:p>
      </dgm:t>
    </dgm:pt>
    <dgm:pt modelId="{7E656944-4915-4589-A0EE-49DBF9F8D0EE}" type="sibTrans" cxnId="{3D8D4C89-021D-4907-861E-E8799CD5DFE1}">
      <dgm:prSet/>
      <dgm:spPr/>
      <dgm:t>
        <a:bodyPr/>
        <a:lstStyle/>
        <a:p>
          <a:endParaRPr lang="en-US"/>
        </a:p>
      </dgm:t>
    </dgm:pt>
    <dgm:pt modelId="{E86CA811-5C9A-4A19-87E3-83F679ECDCFA}">
      <dgm:prSet/>
      <dgm:spPr/>
      <dgm:t>
        <a:bodyPr/>
        <a:lstStyle/>
        <a:p>
          <a:r>
            <a:rPr lang="en-US"/>
            <a:t>Explore and Gather More Features</a:t>
          </a:r>
        </a:p>
      </dgm:t>
    </dgm:pt>
    <dgm:pt modelId="{5E6F6ABD-F2AE-4A10-AE9D-13B6A538B55F}" type="parTrans" cxnId="{55EBFB61-C7F2-400C-B27B-F5CB70C9D602}">
      <dgm:prSet/>
      <dgm:spPr/>
      <dgm:t>
        <a:bodyPr/>
        <a:lstStyle/>
        <a:p>
          <a:endParaRPr lang="en-US"/>
        </a:p>
      </dgm:t>
    </dgm:pt>
    <dgm:pt modelId="{1ABDE37F-DC7B-4117-B421-B825D0EDFF1C}" type="sibTrans" cxnId="{55EBFB61-C7F2-400C-B27B-F5CB70C9D602}">
      <dgm:prSet/>
      <dgm:spPr/>
      <dgm:t>
        <a:bodyPr/>
        <a:lstStyle/>
        <a:p>
          <a:endParaRPr lang="en-US"/>
        </a:p>
      </dgm:t>
    </dgm:pt>
    <dgm:pt modelId="{FA37D49D-1A18-41DB-AA19-2E08673BC1F3}">
      <dgm:prSet/>
      <dgm:spPr/>
      <dgm:t>
        <a:bodyPr/>
        <a:lstStyle/>
        <a:p>
          <a:r>
            <a:rPr lang="en-US"/>
            <a:t>Improve WebApp</a:t>
          </a:r>
        </a:p>
      </dgm:t>
    </dgm:pt>
    <dgm:pt modelId="{6579C8DC-BC01-4A8A-BC0B-6EE0EE6F1116}" type="parTrans" cxnId="{661DDF23-9929-4BED-834F-C6F661711B75}">
      <dgm:prSet/>
      <dgm:spPr/>
      <dgm:t>
        <a:bodyPr/>
        <a:lstStyle/>
        <a:p>
          <a:endParaRPr lang="en-US"/>
        </a:p>
      </dgm:t>
    </dgm:pt>
    <dgm:pt modelId="{8614E590-B6C2-4922-8B22-DD8709BF0239}" type="sibTrans" cxnId="{661DDF23-9929-4BED-834F-C6F661711B75}">
      <dgm:prSet/>
      <dgm:spPr/>
      <dgm:t>
        <a:bodyPr/>
        <a:lstStyle/>
        <a:p>
          <a:endParaRPr lang="en-US"/>
        </a:p>
      </dgm:t>
    </dgm:pt>
    <dgm:pt modelId="{B801D961-986C-4D89-AB59-8CFC545DF4D5}">
      <dgm:prSet/>
      <dgm:spPr/>
      <dgm:t>
        <a:bodyPr/>
        <a:lstStyle/>
        <a:p>
          <a:r>
            <a:rPr lang="en-US"/>
            <a:t>Playlists</a:t>
          </a:r>
        </a:p>
      </dgm:t>
    </dgm:pt>
    <dgm:pt modelId="{F73A4305-829E-4B2F-AF06-4260901252E2}" type="parTrans" cxnId="{C2B110F9-F9D8-467F-BC58-6934830F9E05}">
      <dgm:prSet/>
      <dgm:spPr/>
      <dgm:t>
        <a:bodyPr/>
        <a:lstStyle/>
        <a:p>
          <a:endParaRPr lang="en-US"/>
        </a:p>
      </dgm:t>
    </dgm:pt>
    <dgm:pt modelId="{00E49495-942F-42E3-9B00-E73FB8AC7FF8}" type="sibTrans" cxnId="{C2B110F9-F9D8-467F-BC58-6934830F9E05}">
      <dgm:prSet/>
      <dgm:spPr/>
      <dgm:t>
        <a:bodyPr/>
        <a:lstStyle/>
        <a:p>
          <a:endParaRPr lang="en-US"/>
        </a:p>
      </dgm:t>
    </dgm:pt>
    <dgm:pt modelId="{203A2FAD-2DF5-4ECD-8BBC-CC2655C62AA9}" type="pres">
      <dgm:prSet presAssocID="{8C836454-03DE-43E1-B9DB-328F35D6ED45}" presName="root" presStyleCnt="0">
        <dgm:presLayoutVars>
          <dgm:dir/>
          <dgm:resizeHandles val="exact"/>
        </dgm:presLayoutVars>
      </dgm:prSet>
      <dgm:spPr/>
    </dgm:pt>
    <dgm:pt modelId="{22FACAB1-DB59-497D-8E8C-85B6495F51DE}" type="pres">
      <dgm:prSet presAssocID="{6D2A0A96-BEB8-4B91-AFF5-4AC320086BE5}" presName="compNode" presStyleCnt="0"/>
      <dgm:spPr/>
    </dgm:pt>
    <dgm:pt modelId="{2271818B-5070-4963-BE53-3767BE72178E}" type="pres">
      <dgm:prSet presAssocID="{6D2A0A96-BEB8-4B91-AFF5-4AC320086BE5}" presName="bgRect" presStyleLbl="bgShp" presStyleIdx="0" presStyleCnt="3"/>
      <dgm:spPr/>
    </dgm:pt>
    <dgm:pt modelId="{DF835F02-8F33-407F-B3D3-D19A1823F850}" type="pres">
      <dgm:prSet presAssocID="{6D2A0A96-BEB8-4B91-AFF5-4AC320086BE5}"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usic"/>
        </a:ext>
      </dgm:extLst>
    </dgm:pt>
    <dgm:pt modelId="{744C21FE-A4CB-4311-A96D-5666C5A5EE41}" type="pres">
      <dgm:prSet presAssocID="{6D2A0A96-BEB8-4B91-AFF5-4AC320086BE5}" presName="spaceRect" presStyleCnt="0"/>
      <dgm:spPr/>
    </dgm:pt>
    <dgm:pt modelId="{3B392392-1D99-41A2-BFCE-5BE078568073}" type="pres">
      <dgm:prSet presAssocID="{6D2A0A96-BEB8-4B91-AFF5-4AC320086BE5}" presName="parTx" presStyleLbl="revTx" presStyleIdx="0" presStyleCnt="4">
        <dgm:presLayoutVars>
          <dgm:chMax val="0"/>
          <dgm:chPref val="0"/>
        </dgm:presLayoutVars>
      </dgm:prSet>
      <dgm:spPr/>
    </dgm:pt>
    <dgm:pt modelId="{C64AC784-D495-4A15-B57B-2CD9E56EC840}" type="pres">
      <dgm:prSet presAssocID="{7E656944-4915-4589-A0EE-49DBF9F8D0EE}" presName="sibTrans" presStyleCnt="0"/>
      <dgm:spPr/>
    </dgm:pt>
    <dgm:pt modelId="{09CD2F60-966E-4E43-A87C-2A0C5E884043}" type="pres">
      <dgm:prSet presAssocID="{E86CA811-5C9A-4A19-87E3-83F679ECDCFA}" presName="compNode" presStyleCnt="0"/>
      <dgm:spPr/>
    </dgm:pt>
    <dgm:pt modelId="{74030063-8A26-4BE8-ADD1-41ECEB8AF8E3}" type="pres">
      <dgm:prSet presAssocID="{E86CA811-5C9A-4A19-87E3-83F679ECDCFA}" presName="bgRect" presStyleLbl="bgShp" presStyleIdx="1" presStyleCnt="3"/>
      <dgm:spPr/>
    </dgm:pt>
    <dgm:pt modelId="{C01F37AD-CF28-4C33-8DAA-C7439BE09AE1}" type="pres">
      <dgm:prSet presAssocID="{E86CA811-5C9A-4A19-87E3-83F679ECDCFA}"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Magnifying glass"/>
        </a:ext>
      </dgm:extLst>
    </dgm:pt>
    <dgm:pt modelId="{56381846-94AC-46C2-84A5-3BB6F280C535}" type="pres">
      <dgm:prSet presAssocID="{E86CA811-5C9A-4A19-87E3-83F679ECDCFA}" presName="spaceRect" presStyleCnt="0"/>
      <dgm:spPr/>
    </dgm:pt>
    <dgm:pt modelId="{8F9DCFEA-D7B3-494F-BA87-073E77B2584D}" type="pres">
      <dgm:prSet presAssocID="{E86CA811-5C9A-4A19-87E3-83F679ECDCFA}" presName="parTx" presStyleLbl="revTx" presStyleIdx="1" presStyleCnt="4">
        <dgm:presLayoutVars>
          <dgm:chMax val="0"/>
          <dgm:chPref val="0"/>
        </dgm:presLayoutVars>
      </dgm:prSet>
      <dgm:spPr/>
    </dgm:pt>
    <dgm:pt modelId="{F47271DF-FB8A-4F08-B23B-7483C4BD21B6}" type="pres">
      <dgm:prSet presAssocID="{1ABDE37F-DC7B-4117-B421-B825D0EDFF1C}" presName="sibTrans" presStyleCnt="0"/>
      <dgm:spPr/>
    </dgm:pt>
    <dgm:pt modelId="{97DDA686-65BA-4971-B2DE-DE0BB425D3A6}" type="pres">
      <dgm:prSet presAssocID="{FA37D49D-1A18-41DB-AA19-2E08673BC1F3}" presName="compNode" presStyleCnt="0"/>
      <dgm:spPr/>
    </dgm:pt>
    <dgm:pt modelId="{91839B15-BD91-4F44-BB41-FA53EE83F0C7}" type="pres">
      <dgm:prSet presAssocID="{FA37D49D-1A18-41DB-AA19-2E08673BC1F3}" presName="bgRect" presStyleLbl="bgShp" presStyleIdx="2" presStyleCnt="3"/>
      <dgm:spPr/>
    </dgm:pt>
    <dgm:pt modelId="{4E703986-4F7D-4BA2-B7EA-6F10E1F10A77}" type="pres">
      <dgm:prSet presAssocID="{FA37D49D-1A18-41DB-AA19-2E08673BC1F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eckmark"/>
        </a:ext>
      </dgm:extLst>
    </dgm:pt>
    <dgm:pt modelId="{96CA991C-139B-4056-9CFD-16101E0C87B9}" type="pres">
      <dgm:prSet presAssocID="{FA37D49D-1A18-41DB-AA19-2E08673BC1F3}" presName="spaceRect" presStyleCnt="0"/>
      <dgm:spPr/>
    </dgm:pt>
    <dgm:pt modelId="{95AEEC8D-9CE4-4892-AFE0-8EA7ED9ACECA}" type="pres">
      <dgm:prSet presAssocID="{FA37D49D-1A18-41DB-AA19-2E08673BC1F3}" presName="parTx" presStyleLbl="revTx" presStyleIdx="2" presStyleCnt="4">
        <dgm:presLayoutVars>
          <dgm:chMax val="0"/>
          <dgm:chPref val="0"/>
        </dgm:presLayoutVars>
      </dgm:prSet>
      <dgm:spPr/>
    </dgm:pt>
    <dgm:pt modelId="{EB632E2D-45E2-4654-8E83-8D40867984E8}" type="pres">
      <dgm:prSet presAssocID="{FA37D49D-1A18-41DB-AA19-2E08673BC1F3}" presName="desTx" presStyleLbl="revTx" presStyleIdx="3" presStyleCnt="4">
        <dgm:presLayoutVars/>
      </dgm:prSet>
      <dgm:spPr/>
    </dgm:pt>
  </dgm:ptLst>
  <dgm:cxnLst>
    <dgm:cxn modelId="{C8939408-9D09-4BF4-A1A2-1D5A50533E27}" type="presOf" srcId="{B801D961-986C-4D89-AB59-8CFC545DF4D5}" destId="{EB632E2D-45E2-4654-8E83-8D40867984E8}" srcOrd="0" destOrd="0" presId="urn:microsoft.com/office/officeart/2018/2/layout/IconVerticalSolidList"/>
    <dgm:cxn modelId="{095A0E1D-DBA8-4942-8B93-5D19CDB5CF88}" type="presOf" srcId="{FA37D49D-1A18-41DB-AA19-2E08673BC1F3}" destId="{95AEEC8D-9CE4-4892-AFE0-8EA7ED9ACECA}" srcOrd="0" destOrd="0" presId="urn:microsoft.com/office/officeart/2018/2/layout/IconVerticalSolidList"/>
    <dgm:cxn modelId="{661DDF23-9929-4BED-834F-C6F661711B75}" srcId="{8C836454-03DE-43E1-B9DB-328F35D6ED45}" destId="{FA37D49D-1A18-41DB-AA19-2E08673BC1F3}" srcOrd="2" destOrd="0" parTransId="{6579C8DC-BC01-4A8A-BC0B-6EE0EE6F1116}" sibTransId="{8614E590-B6C2-4922-8B22-DD8709BF0239}"/>
    <dgm:cxn modelId="{80461229-24AE-4A14-BC36-D235DD06D596}" type="presOf" srcId="{E86CA811-5C9A-4A19-87E3-83F679ECDCFA}" destId="{8F9DCFEA-D7B3-494F-BA87-073E77B2584D}" srcOrd="0" destOrd="0" presId="urn:microsoft.com/office/officeart/2018/2/layout/IconVerticalSolidList"/>
    <dgm:cxn modelId="{3C8FEF56-9C8C-4A6D-A29F-F6A96A3D3545}" type="presOf" srcId="{6D2A0A96-BEB8-4B91-AFF5-4AC320086BE5}" destId="{3B392392-1D99-41A2-BFCE-5BE078568073}" srcOrd="0" destOrd="0" presId="urn:microsoft.com/office/officeart/2018/2/layout/IconVerticalSolidList"/>
    <dgm:cxn modelId="{55EBFB61-C7F2-400C-B27B-F5CB70C9D602}" srcId="{8C836454-03DE-43E1-B9DB-328F35D6ED45}" destId="{E86CA811-5C9A-4A19-87E3-83F679ECDCFA}" srcOrd="1" destOrd="0" parTransId="{5E6F6ABD-F2AE-4A10-AE9D-13B6A538B55F}" sibTransId="{1ABDE37F-DC7B-4117-B421-B825D0EDFF1C}"/>
    <dgm:cxn modelId="{3D8D4C89-021D-4907-861E-E8799CD5DFE1}" srcId="{8C836454-03DE-43E1-B9DB-328F35D6ED45}" destId="{6D2A0A96-BEB8-4B91-AFF5-4AC320086BE5}" srcOrd="0" destOrd="0" parTransId="{C89E9906-02A0-4506-A2A2-2D874558ED21}" sibTransId="{7E656944-4915-4589-A0EE-49DBF9F8D0EE}"/>
    <dgm:cxn modelId="{E2D65A9B-050E-45BF-A8CF-FD7317DFBE8A}" type="presOf" srcId="{8C836454-03DE-43E1-B9DB-328F35D6ED45}" destId="{203A2FAD-2DF5-4ECD-8BBC-CC2655C62AA9}" srcOrd="0" destOrd="0" presId="urn:microsoft.com/office/officeart/2018/2/layout/IconVerticalSolidList"/>
    <dgm:cxn modelId="{C2B110F9-F9D8-467F-BC58-6934830F9E05}" srcId="{FA37D49D-1A18-41DB-AA19-2E08673BC1F3}" destId="{B801D961-986C-4D89-AB59-8CFC545DF4D5}" srcOrd="0" destOrd="0" parTransId="{F73A4305-829E-4B2F-AF06-4260901252E2}" sibTransId="{00E49495-942F-42E3-9B00-E73FB8AC7FF8}"/>
    <dgm:cxn modelId="{070566D7-97F6-44F1-B940-427035ED24D4}" type="presParOf" srcId="{203A2FAD-2DF5-4ECD-8BBC-CC2655C62AA9}" destId="{22FACAB1-DB59-497D-8E8C-85B6495F51DE}" srcOrd="0" destOrd="0" presId="urn:microsoft.com/office/officeart/2018/2/layout/IconVerticalSolidList"/>
    <dgm:cxn modelId="{0FFD7149-4965-4BAB-A37A-2A9EB1EBF011}" type="presParOf" srcId="{22FACAB1-DB59-497D-8E8C-85B6495F51DE}" destId="{2271818B-5070-4963-BE53-3767BE72178E}" srcOrd="0" destOrd="0" presId="urn:microsoft.com/office/officeart/2018/2/layout/IconVerticalSolidList"/>
    <dgm:cxn modelId="{81D6A1AD-7680-47EB-B82F-0B5D6A94F5AA}" type="presParOf" srcId="{22FACAB1-DB59-497D-8E8C-85B6495F51DE}" destId="{DF835F02-8F33-407F-B3D3-D19A1823F850}" srcOrd="1" destOrd="0" presId="urn:microsoft.com/office/officeart/2018/2/layout/IconVerticalSolidList"/>
    <dgm:cxn modelId="{F3288847-F37C-480C-9083-4B8AF8B37BB7}" type="presParOf" srcId="{22FACAB1-DB59-497D-8E8C-85B6495F51DE}" destId="{744C21FE-A4CB-4311-A96D-5666C5A5EE41}" srcOrd="2" destOrd="0" presId="urn:microsoft.com/office/officeart/2018/2/layout/IconVerticalSolidList"/>
    <dgm:cxn modelId="{9FC48664-7AD6-481E-A053-F3C5FBAD4165}" type="presParOf" srcId="{22FACAB1-DB59-497D-8E8C-85B6495F51DE}" destId="{3B392392-1D99-41A2-BFCE-5BE078568073}" srcOrd="3" destOrd="0" presId="urn:microsoft.com/office/officeart/2018/2/layout/IconVerticalSolidList"/>
    <dgm:cxn modelId="{6922649E-8C40-4C12-9C11-D0F0033AF6A1}" type="presParOf" srcId="{203A2FAD-2DF5-4ECD-8BBC-CC2655C62AA9}" destId="{C64AC784-D495-4A15-B57B-2CD9E56EC840}" srcOrd="1" destOrd="0" presId="urn:microsoft.com/office/officeart/2018/2/layout/IconVerticalSolidList"/>
    <dgm:cxn modelId="{809E59DF-4F68-44AC-8B27-8AE56ED5183B}" type="presParOf" srcId="{203A2FAD-2DF5-4ECD-8BBC-CC2655C62AA9}" destId="{09CD2F60-966E-4E43-A87C-2A0C5E884043}" srcOrd="2" destOrd="0" presId="urn:microsoft.com/office/officeart/2018/2/layout/IconVerticalSolidList"/>
    <dgm:cxn modelId="{03C45101-7F57-40F7-B93C-8D27F081BC42}" type="presParOf" srcId="{09CD2F60-966E-4E43-A87C-2A0C5E884043}" destId="{74030063-8A26-4BE8-ADD1-41ECEB8AF8E3}" srcOrd="0" destOrd="0" presId="urn:microsoft.com/office/officeart/2018/2/layout/IconVerticalSolidList"/>
    <dgm:cxn modelId="{29E287C4-3009-4E76-B81E-A754F5685D03}" type="presParOf" srcId="{09CD2F60-966E-4E43-A87C-2A0C5E884043}" destId="{C01F37AD-CF28-4C33-8DAA-C7439BE09AE1}" srcOrd="1" destOrd="0" presId="urn:microsoft.com/office/officeart/2018/2/layout/IconVerticalSolidList"/>
    <dgm:cxn modelId="{61474334-A1B1-44C0-B9A4-5D41DF12A61E}" type="presParOf" srcId="{09CD2F60-966E-4E43-A87C-2A0C5E884043}" destId="{56381846-94AC-46C2-84A5-3BB6F280C535}" srcOrd="2" destOrd="0" presId="urn:microsoft.com/office/officeart/2018/2/layout/IconVerticalSolidList"/>
    <dgm:cxn modelId="{C44E159A-E4BD-4405-A8C2-E824BBBA34CA}" type="presParOf" srcId="{09CD2F60-966E-4E43-A87C-2A0C5E884043}" destId="{8F9DCFEA-D7B3-494F-BA87-073E77B2584D}" srcOrd="3" destOrd="0" presId="urn:microsoft.com/office/officeart/2018/2/layout/IconVerticalSolidList"/>
    <dgm:cxn modelId="{6F74FEDB-0521-4F60-84BC-F8D89A738526}" type="presParOf" srcId="{203A2FAD-2DF5-4ECD-8BBC-CC2655C62AA9}" destId="{F47271DF-FB8A-4F08-B23B-7483C4BD21B6}" srcOrd="3" destOrd="0" presId="urn:microsoft.com/office/officeart/2018/2/layout/IconVerticalSolidList"/>
    <dgm:cxn modelId="{0FB311B8-05C4-4344-8DCA-D8D8596BB29F}" type="presParOf" srcId="{203A2FAD-2DF5-4ECD-8BBC-CC2655C62AA9}" destId="{97DDA686-65BA-4971-B2DE-DE0BB425D3A6}" srcOrd="4" destOrd="0" presId="urn:microsoft.com/office/officeart/2018/2/layout/IconVerticalSolidList"/>
    <dgm:cxn modelId="{8FD8FF5A-E15F-417F-B52A-0276F7FB0F20}" type="presParOf" srcId="{97DDA686-65BA-4971-B2DE-DE0BB425D3A6}" destId="{91839B15-BD91-4F44-BB41-FA53EE83F0C7}" srcOrd="0" destOrd="0" presId="urn:microsoft.com/office/officeart/2018/2/layout/IconVerticalSolidList"/>
    <dgm:cxn modelId="{63E0E963-4DC3-4CB3-B76A-38FFF2E8FA99}" type="presParOf" srcId="{97DDA686-65BA-4971-B2DE-DE0BB425D3A6}" destId="{4E703986-4F7D-4BA2-B7EA-6F10E1F10A77}" srcOrd="1" destOrd="0" presId="urn:microsoft.com/office/officeart/2018/2/layout/IconVerticalSolidList"/>
    <dgm:cxn modelId="{4A7EAD34-48AA-41C3-9767-8CA9892209EC}" type="presParOf" srcId="{97DDA686-65BA-4971-B2DE-DE0BB425D3A6}" destId="{96CA991C-139B-4056-9CFD-16101E0C87B9}" srcOrd="2" destOrd="0" presId="urn:microsoft.com/office/officeart/2018/2/layout/IconVerticalSolidList"/>
    <dgm:cxn modelId="{95310ED3-092B-4AF5-B34B-2E4DCFA2BF42}" type="presParOf" srcId="{97DDA686-65BA-4971-B2DE-DE0BB425D3A6}" destId="{95AEEC8D-9CE4-4892-AFE0-8EA7ED9ACECA}" srcOrd="3" destOrd="0" presId="urn:microsoft.com/office/officeart/2018/2/layout/IconVerticalSolidList"/>
    <dgm:cxn modelId="{50D93E04-41C7-42AC-A538-6F922E83BF98}" type="presParOf" srcId="{97DDA686-65BA-4971-B2DE-DE0BB425D3A6}" destId="{EB632E2D-45E2-4654-8E83-8D40867984E8}"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71818B-5070-4963-BE53-3767BE72178E}">
      <dsp:nvSpPr>
        <dsp:cNvPr id="0" name=""/>
        <dsp:cNvSpPr/>
      </dsp:nvSpPr>
      <dsp:spPr>
        <a:xfrm>
          <a:off x="0" y="718"/>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F835F02-8F33-407F-B3D3-D19A1823F850}">
      <dsp:nvSpPr>
        <dsp:cNvPr id="0" name=""/>
        <dsp:cNvSpPr/>
      </dsp:nvSpPr>
      <dsp:spPr>
        <a:xfrm>
          <a:off x="508544" y="378974"/>
          <a:ext cx="924626" cy="924626"/>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B392392-1D99-41A2-BFCE-5BE078568073}">
      <dsp:nvSpPr>
        <dsp:cNvPr id="0" name=""/>
        <dsp:cNvSpPr/>
      </dsp:nvSpPr>
      <dsp:spPr>
        <a:xfrm>
          <a:off x="1941716" y="718"/>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Precision Provides Limited Number of Songs</a:t>
          </a:r>
        </a:p>
      </dsp:txBody>
      <dsp:txXfrm>
        <a:off x="1941716" y="718"/>
        <a:ext cx="4571887" cy="1681139"/>
      </dsp:txXfrm>
    </dsp:sp>
    <dsp:sp modelId="{74030063-8A26-4BE8-ADD1-41ECEB8AF8E3}">
      <dsp:nvSpPr>
        <dsp:cNvPr id="0" name=""/>
        <dsp:cNvSpPr/>
      </dsp:nvSpPr>
      <dsp:spPr>
        <a:xfrm>
          <a:off x="0" y="2102143"/>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01F37AD-CF28-4C33-8DAA-C7439BE09AE1}">
      <dsp:nvSpPr>
        <dsp:cNvPr id="0" name=""/>
        <dsp:cNvSpPr/>
      </dsp:nvSpPr>
      <dsp:spPr>
        <a:xfrm>
          <a:off x="508544" y="2480399"/>
          <a:ext cx="924626" cy="924626"/>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8F9DCFEA-D7B3-494F-BA87-073E77B2584D}">
      <dsp:nvSpPr>
        <dsp:cNvPr id="0" name=""/>
        <dsp:cNvSpPr/>
      </dsp:nvSpPr>
      <dsp:spPr>
        <a:xfrm>
          <a:off x="1941716" y="2102143"/>
          <a:ext cx="4571887"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Explore and Gather More Features</a:t>
          </a:r>
        </a:p>
      </dsp:txBody>
      <dsp:txXfrm>
        <a:off x="1941716" y="2102143"/>
        <a:ext cx="4571887" cy="1681139"/>
      </dsp:txXfrm>
    </dsp:sp>
    <dsp:sp modelId="{91839B15-BD91-4F44-BB41-FA53EE83F0C7}">
      <dsp:nvSpPr>
        <dsp:cNvPr id="0" name=""/>
        <dsp:cNvSpPr/>
      </dsp:nvSpPr>
      <dsp:spPr>
        <a:xfrm>
          <a:off x="0" y="4203567"/>
          <a:ext cx="6513603" cy="1681139"/>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E703986-4F7D-4BA2-B7EA-6F10E1F10A77}">
      <dsp:nvSpPr>
        <dsp:cNvPr id="0" name=""/>
        <dsp:cNvSpPr/>
      </dsp:nvSpPr>
      <dsp:spPr>
        <a:xfrm>
          <a:off x="508544" y="4581824"/>
          <a:ext cx="924626" cy="924626"/>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95AEEC8D-9CE4-4892-AFE0-8EA7ED9ACECA}">
      <dsp:nvSpPr>
        <dsp:cNvPr id="0" name=""/>
        <dsp:cNvSpPr/>
      </dsp:nvSpPr>
      <dsp:spPr>
        <a:xfrm>
          <a:off x="1941716" y="4203567"/>
          <a:ext cx="2931121"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1111250">
            <a:lnSpc>
              <a:spcPct val="90000"/>
            </a:lnSpc>
            <a:spcBef>
              <a:spcPct val="0"/>
            </a:spcBef>
            <a:spcAft>
              <a:spcPct val="35000"/>
            </a:spcAft>
            <a:buNone/>
          </a:pPr>
          <a:r>
            <a:rPr lang="en-US" sz="2500" kern="1200"/>
            <a:t>Improve WebApp</a:t>
          </a:r>
        </a:p>
      </dsp:txBody>
      <dsp:txXfrm>
        <a:off x="1941716" y="4203567"/>
        <a:ext cx="2931121" cy="1681139"/>
      </dsp:txXfrm>
    </dsp:sp>
    <dsp:sp modelId="{EB632E2D-45E2-4654-8E83-8D40867984E8}">
      <dsp:nvSpPr>
        <dsp:cNvPr id="0" name=""/>
        <dsp:cNvSpPr/>
      </dsp:nvSpPr>
      <dsp:spPr>
        <a:xfrm>
          <a:off x="4872838" y="4203567"/>
          <a:ext cx="1640765" cy="168113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7921" tIns="177921" rIns="177921" bIns="177921" numCol="1" spcCol="1270" anchor="ctr" anchorCtr="0">
          <a:noAutofit/>
        </a:bodyPr>
        <a:lstStyle/>
        <a:p>
          <a:pPr marL="0" lvl="0" indent="0" algn="l" defTabSz="800100">
            <a:lnSpc>
              <a:spcPct val="90000"/>
            </a:lnSpc>
            <a:spcBef>
              <a:spcPct val="0"/>
            </a:spcBef>
            <a:spcAft>
              <a:spcPct val="35000"/>
            </a:spcAft>
            <a:buNone/>
          </a:pPr>
          <a:r>
            <a:rPr lang="en-US" sz="1800" kern="1200"/>
            <a:t>Playlists</a:t>
          </a:r>
        </a:p>
      </dsp:txBody>
      <dsp:txXfrm>
        <a:off x="4872838" y="4203567"/>
        <a:ext cx="1640765" cy="1681139"/>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FD4C9E-B12A-3E45-ADC1-C38A9AF26718}" type="datetimeFigureOut">
              <a:rPr lang="en-US" smtClean="0"/>
              <a:t>10/27/20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E38E56-FD18-4440-B88A-804523185B03}" type="slidenum">
              <a:rPr lang="en-US" smtClean="0"/>
              <a:t>‹#›</a:t>
            </a:fld>
            <a:endParaRPr lang="en-US"/>
          </a:p>
        </p:txBody>
      </p:sp>
    </p:spTree>
    <p:extLst>
      <p:ext uri="{BB962C8B-B14F-4D97-AF65-F5344CB8AC3E}">
        <p14:creationId xmlns:p14="http://schemas.microsoft.com/office/powerpoint/2010/main" val="4042189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My name is Zachary Brandt, and this project is on classifying music as either groovy, or not groovy, and I know that sounds subjective, but what I mean when I say groovy, is that. . .</a:t>
            </a:r>
          </a:p>
        </p:txBody>
      </p:sp>
      <p:sp>
        <p:nvSpPr>
          <p:cNvPr id="4" name="Slide Number Placeholder 3"/>
          <p:cNvSpPr>
            <a:spLocks noGrp="1"/>
          </p:cNvSpPr>
          <p:nvPr>
            <p:ph type="sldNum" sz="quarter" idx="5"/>
          </p:nvPr>
        </p:nvSpPr>
        <p:spPr/>
        <p:txBody>
          <a:bodyPr/>
          <a:lstStyle/>
          <a:p>
            <a:fld id="{A1E38E56-FD18-4440-B88A-804523185B03}" type="slidenum">
              <a:rPr lang="en-US" smtClean="0"/>
              <a:t>1</a:t>
            </a:fld>
            <a:endParaRPr lang="en-US"/>
          </a:p>
        </p:txBody>
      </p:sp>
    </p:spTree>
    <p:extLst>
      <p:ext uri="{BB962C8B-B14F-4D97-AF65-F5344CB8AC3E}">
        <p14:creationId xmlns:p14="http://schemas.microsoft.com/office/powerpoint/2010/main" val="2836966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future considerations, obviously precision is important, but obviously can be limited if you don’t have a large dataset to begin with, to improve the model, of course more features would help, like perhaps bass repetitiveness or specific timbre. Lastly, what I would love to figure out is how to work with the </a:t>
            </a:r>
            <a:r>
              <a:rPr lang="en-US" dirty="0" err="1"/>
              <a:t>spotify</a:t>
            </a:r>
            <a:r>
              <a:rPr lang="en-US" dirty="0"/>
              <a:t> </a:t>
            </a:r>
            <a:r>
              <a:rPr lang="en-US" dirty="0" err="1"/>
              <a:t>api</a:t>
            </a:r>
            <a:r>
              <a:rPr lang="en-US" dirty="0"/>
              <a:t> to plug in a playlist, and have it spit out a new </a:t>
            </a:r>
            <a:r>
              <a:rPr lang="en-US" dirty="0" err="1"/>
              <a:t>playist</a:t>
            </a:r>
            <a:r>
              <a:rPr lang="en-US" dirty="0"/>
              <a:t> of just the groovy songs, </a:t>
            </a:r>
            <a:r>
              <a:rPr lang="en-US" dirty="0" err="1"/>
              <a:t>ao</a:t>
            </a:r>
            <a:r>
              <a:rPr lang="en-US" dirty="0"/>
              <a:t> that project is next. And with that.</a:t>
            </a:r>
          </a:p>
        </p:txBody>
      </p:sp>
      <p:sp>
        <p:nvSpPr>
          <p:cNvPr id="4" name="Slide Number Placeholder 3"/>
          <p:cNvSpPr>
            <a:spLocks noGrp="1"/>
          </p:cNvSpPr>
          <p:nvPr>
            <p:ph type="sldNum" sz="quarter" idx="5"/>
          </p:nvPr>
        </p:nvSpPr>
        <p:spPr/>
        <p:txBody>
          <a:bodyPr/>
          <a:lstStyle/>
          <a:p>
            <a:fld id="{A1E38E56-FD18-4440-B88A-804523185B03}" type="slidenum">
              <a:rPr lang="en-US" smtClean="0"/>
              <a:t>10</a:t>
            </a:fld>
            <a:endParaRPr lang="en-US"/>
          </a:p>
        </p:txBody>
      </p:sp>
    </p:spTree>
    <p:extLst>
      <p:ext uri="{BB962C8B-B14F-4D97-AF65-F5344CB8AC3E}">
        <p14:creationId xmlns:p14="http://schemas.microsoft.com/office/powerpoint/2010/main" val="14803889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Certain types of music allows for synchronous rhythmic entrainment of the neurons in the auditory cortex, which manifests itself as head-bobbing or toe tapping, and this was shown in a study at UC Davis, and I just have the first page here on the right. The study used 148 songs, found that groovy songs had a sweet spot of tempo, and high syncopation in rhythm</a:t>
            </a:r>
          </a:p>
        </p:txBody>
      </p:sp>
      <p:sp>
        <p:nvSpPr>
          <p:cNvPr id="4" name="Slide Number Placeholder 3"/>
          <p:cNvSpPr>
            <a:spLocks noGrp="1"/>
          </p:cNvSpPr>
          <p:nvPr>
            <p:ph type="sldNum" sz="quarter" idx="5"/>
          </p:nvPr>
        </p:nvSpPr>
        <p:spPr/>
        <p:txBody>
          <a:bodyPr/>
          <a:lstStyle/>
          <a:p>
            <a:fld id="{A1E38E56-FD18-4440-B88A-804523185B03}" type="slidenum">
              <a:rPr lang="en-US" smtClean="0"/>
              <a:t>2</a:t>
            </a:fld>
            <a:endParaRPr lang="en-US"/>
          </a:p>
        </p:txBody>
      </p:sp>
    </p:spTree>
    <p:extLst>
      <p:ext uri="{BB962C8B-B14F-4D97-AF65-F5344CB8AC3E}">
        <p14:creationId xmlns:p14="http://schemas.microsoft.com/office/powerpoint/2010/main" val="10466399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decided to take this further and apply the groovy classification to the </a:t>
            </a:r>
            <a:r>
              <a:rPr lang="en-US" dirty="0" err="1"/>
              <a:t>spotify</a:t>
            </a:r>
            <a:r>
              <a:rPr lang="en-US" dirty="0"/>
              <a:t> database of 160,000 songs, which already had the features tempo and danceability. I created my target of groovy by thresholding tempo and danceability to match the academic study’s standard, and classified the target using the remaining features such as duration, </a:t>
            </a:r>
            <a:r>
              <a:rPr lang="en-US" dirty="0" err="1"/>
              <a:t>acousticness</a:t>
            </a:r>
            <a:r>
              <a:rPr lang="en-US" dirty="0"/>
              <a:t>, Release year, and so on</a:t>
            </a:r>
          </a:p>
        </p:txBody>
      </p:sp>
      <p:sp>
        <p:nvSpPr>
          <p:cNvPr id="4" name="Slide Number Placeholder 3"/>
          <p:cNvSpPr>
            <a:spLocks noGrp="1"/>
          </p:cNvSpPr>
          <p:nvPr>
            <p:ph type="sldNum" sz="quarter" idx="5"/>
          </p:nvPr>
        </p:nvSpPr>
        <p:spPr/>
        <p:txBody>
          <a:bodyPr/>
          <a:lstStyle/>
          <a:p>
            <a:fld id="{A1E38E56-FD18-4440-B88A-804523185B03}" type="slidenum">
              <a:rPr lang="en-US" smtClean="0"/>
              <a:t>3</a:t>
            </a:fld>
            <a:endParaRPr lang="en-US"/>
          </a:p>
        </p:txBody>
      </p:sp>
    </p:spTree>
    <p:extLst>
      <p:ext uri="{BB962C8B-B14F-4D97-AF65-F5344CB8AC3E}">
        <p14:creationId xmlns:p14="http://schemas.microsoft.com/office/powerpoint/2010/main" val="34048393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creating the target, I found that abut a fifth of the database’s songs meet the groovy standard, so I had to oversample and </a:t>
            </a:r>
            <a:r>
              <a:rPr lang="en-US" dirty="0" err="1"/>
              <a:t>undersample</a:t>
            </a:r>
            <a:r>
              <a:rPr lang="en-US" dirty="0"/>
              <a:t> to deal with this </a:t>
            </a:r>
            <a:r>
              <a:rPr lang="en-US" dirty="0" err="1"/>
              <a:t>inbalance</a:t>
            </a:r>
            <a:r>
              <a:rPr lang="en-US" dirty="0"/>
              <a:t>. And even after running 7 different models</a:t>
            </a:r>
          </a:p>
        </p:txBody>
      </p:sp>
      <p:sp>
        <p:nvSpPr>
          <p:cNvPr id="4" name="Slide Number Placeholder 3"/>
          <p:cNvSpPr>
            <a:spLocks noGrp="1"/>
          </p:cNvSpPr>
          <p:nvPr>
            <p:ph type="sldNum" sz="quarter" idx="5"/>
          </p:nvPr>
        </p:nvSpPr>
        <p:spPr/>
        <p:txBody>
          <a:bodyPr/>
          <a:lstStyle/>
          <a:p>
            <a:fld id="{A1E38E56-FD18-4440-B88A-804523185B03}" type="slidenum">
              <a:rPr lang="en-US" smtClean="0"/>
              <a:t>4</a:t>
            </a:fld>
            <a:endParaRPr lang="en-US"/>
          </a:p>
        </p:txBody>
      </p:sp>
    </p:spTree>
    <p:extLst>
      <p:ext uri="{BB962C8B-B14F-4D97-AF65-F5344CB8AC3E}">
        <p14:creationId xmlns:p14="http://schemas.microsoft.com/office/powerpoint/2010/main" val="4425648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None of the models are great at classifying, but they are all better than just guessing. And while this may look bad, it actually isn’t the end of the world because we don’t need to know every single “groovy” song in the database…</a:t>
            </a:r>
          </a:p>
        </p:txBody>
      </p:sp>
      <p:sp>
        <p:nvSpPr>
          <p:cNvPr id="4" name="Slide Number Placeholder 3"/>
          <p:cNvSpPr>
            <a:spLocks noGrp="1"/>
          </p:cNvSpPr>
          <p:nvPr>
            <p:ph type="sldNum" sz="quarter" idx="5"/>
          </p:nvPr>
        </p:nvSpPr>
        <p:spPr/>
        <p:txBody>
          <a:bodyPr/>
          <a:lstStyle/>
          <a:p>
            <a:fld id="{A1E38E56-FD18-4440-B88A-804523185B03}" type="slidenum">
              <a:rPr lang="en-US" smtClean="0"/>
              <a:t>5</a:t>
            </a:fld>
            <a:endParaRPr lang="en-US"/>
          </a:p>
        </p:txBody>
      </p:sp>
    </p:spTree>
    <p:extLst>
      <p:ext uri="{BB962C8B-B14F-4D97-AF65-F5344CB8AC3E}">
        <p14:creationId xmlns:p14="http://schemas.microsoft.com/office/powerpoint/2010/main" val="201554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random forest model, which had the best test accuracy, we can see that it is not perfect, but we still have over a thousand true positives, which is great, except that we also have almost the same amount of false positives, hence the precision of .55</a:t>
            </a:r>
          </a:p>
        </p:txBody>
      </p:sp>
      <p:sp>
        <p:nvSpPr>
          <p:cNvPr id="4" name="Slide Number Placeholder 3"/>
          <p:cNvSpPr>
            <a:spLocks noGrp="1"/>
          </p:cNvSpPr>
          <p:nvPr>
            <p:ph type="sldNum" sz="quarter" idx="5"/>
          </p:nvPr>
        </p:nvSpPr>
        <p:spPr/>
        <p:txBody>
          <a:bodyPr/>
          <a:lstStyle/>
          <a:p>
            <a:fld id="{A1E38E56-FD18-4440-B88A-804523185B03}" type="slidenum">
              <a:rPr lang="en-US" smtClean="0"/>
              <a:t>6</a:t>
            </a:fld>
            <a:endParaRPr lang="en-US"/>
          </a:p>
        </p:txBody>
      </p:sp>
    </p:spTree>
    <p:extLst>
      <p:ext uri="{BB962C8B-B14F-4D97-AF65-F5344CB8AC3E}">
        <p14:creationId xmlns:p14="http://schemas.microsoft.com/office/powerpoint/2010/main" val="1326372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want to get rid of the false positives and focus on precision, because clients do not want non groovy music coming out of the model. And we can get away with sacrificing recall, because even if we only get 200 songs out of the thousands possible, that is still more than enough for their needs, because venues won’t need 16 hours of music. So we can increase our threshold to say .7 and accomplish this.</a:t>
            </a:r>
          </a:p>
        </p:txBody>
      </p:sp>
      <p:sp>
        <p:nvSpPr>
          <p:cNvPr id="4" name="Slide Number Placeholder 3"/>
          <p:cNvSpPr>
            <a:spLocks noGrp="1"/>
          </p:cNvSpPr>
          <p:nvPr>
            <p:ph type="sldNum" sz="quarter" idx="5"/>
          </p:nvPr>
        </p:nvSpPr>
        <p:spPr/>
        <p:txBody>
          <a:bodyPr/>
          <a:lstStyle/>
          <a:p>
            <a:fld id="{A1E38E56-FD18-4440-B88A-804523185B03}" type="slidenum">
              <a:rPr lang="en-US" smtClean="0"/>
              <a:t>7</a:t>
            </a:fld>
            <a:endParaRPr lang="en-US"/>
          </a:p>
        </p:txBody>
      </p:sp>
    </p:spTree>
    <p:extLst>
      <p:ext uri="{BB962C8B-B14F-4D97-AF65-F5344CB8AC3E}">
        <p14:creationId xmlns:p14="http://schemas.microsoft.com/office/powerpoint/2010/main" val="4183289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took that model with the threshold setting and created an app that takes in an artist and gives you their songs that are groovy, so lets demonstrate it</a:t>
            </a:r>
          </a:p>
        </p:txBody>
      </p:sp>
      <p:sp>
        <p:nvSpPr>
          <p:cNvPr id="4" name="Slide Number Placeholder 3"/>
          <p:cNvSpPr>
            <a:spLocks noGrp="1"/>
          </p:cNvSpPr>
          <p:nvPr>
            <p:ph type="sldNum" sz="quarter" idx="5"/>
          </p:nvPr>
        </p:nvSpPr>
        <p:spPr/>
        <p:txBody>
          <a:bodyPr/>
          <a:lstStyle/>
          <a:p>
            <a:fld id="{A1E38E56-FD18-4440-B88A-804523185B03}" type="slidenum">
              <a:rPr lang="en-US" smtClean="0"/>
              <a:t>8</a:t>
            </a:fld>
            <a:endParaRPr lang="en-US"/>
          </a:p>
        </p:txBody>
      </p:sp>
    </p:spTree>
    <p:extLst>
      <p:ext uri="{BB962C8B-B14F-4D97-AF65-F5344CB8AC3E}">
        <p14:creationId xmlns:p14="http://schemas.microsoft.com/office/powerpoint/2010/main" val="30019508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From the </a:t>
            </a:r>
            <a:r>
              <a:rPr lang="en-US" dirty="0" err="1"/>
              <a:t>uc</a:t>
            </a:r>
            <a:r>
              <a:rPr lang="en-US" dirty="0"/>
              <a:t> </a:t>
            </a:r>
            <a:r>
              <a:rPr lang="en-US" dirty="0" err="1"/>
              <a:t>davis</a:t>
            </a:r>
            <a:r>
              <a:rPr lang="en-US" dirty="0"/>
              <a:t> study, </a:t>
            </a:r>
            <a:r>
              <a:rPr lang="en-US" dirty="0" err="1"/>
              <a:t>stevie</a:t>
            </a:r>
            <a:r>
              <a:rPr lang="en-US" dirty="0"/>
              <a:t> wonder’s </a:t>
            </a:r>
            <a:r>
              <a:rPr lang="en-US" dirty="0" err="1"/>
              <a:t>superstitioon</a:t>
            </a:r>
            <a:r>
              <a:rPr lang="en-US" dirty="0"/>
              <a:t> was their most groovy song, so lets see. So it gave us a list of his groovy songs, and yep top of the list here is superstition, followed by sir duke. We also have the album name and the release date according to </a:t>
            </a:r>
            <a:r>
              <a:rPr lang="en-US" dirty="0" err="1"/>
              <a:t>spotify</a:t>
            </a:r>
            <a:r>
              <a:rPr lang="en-US" dirty="0"/>
              <a:t>. It looks like about 10 of his songs were considered groovy by model. Just for fun, I added a scatterplot feature, sing how popularity changes with on of the </a:t>
            </a:r>
            <a:r>
              <a:rPr lang="en-US" dirty="0" err="1"/>
              <a:t>spotify</a:t>
            </a:r>
            <a:r>
              <a:rPr lang="en-US" dirty="0"/>
              <a:t> features. So we can choose, say, valence, happy or sad. And we can see that all of </a:t>
            </a:r>
            <a:r>
              <a:rPr lang="en-US" dirty="0" err="1"/>
              <a:t>stevie’s</a:t>
            </a:r>
            <a:r>
              <a:rPr lang="en-US" dirty="0"/>
              <a:t> groovy songs are pretty happy, the less popular ones like part time lover, you can also se the album and release date by hovering. And over here, unsurprisingly is </a:t>
            </a:r>
            <a:r>
              <a:rPr lang="en-US" dirty="0" err="1"/>
              <a:t>superstion</a:t>
            </a:r>
            <a:r>
              <a:rPr lang="en-US" dirty="0"/>
              <a:t>, and sir duke. Down here we have a table of the songs in descending order of popularity, so superstition and sir duke. And you can see the popularity, and the chosen features score, in this case valence. Finally, if you’re curious about what the features mean, you can see down here. So I hope people can find use out of the app, and maybe have a little fun exploring</a:t>
            </a:r>
          </a:p>
        </p:txBody>
      </p:sp>
      <p:sp>
        <p:nvSpPr>
          <p:cNvPr id="4" name="Slide Number Placeholder 3"/>
          <p:cNvSpPr>
            <a:spLocks noGrp="1"/>
          </p:cNvSpPr>
          <p:nvPr>
            <p:ph type="sldNum" sz="quarter" idx="5"/>
          </p:nvPr>
        </p:nvSpPr>
        <p:spPr/>
        <p:txBody>
          <a:bodyPr/>
          <a:lstStyle/>
          <a:p>
            <a:fld id="{A1E38E56-FD18-4440-B88A-804523185B03}" type="slidenum">
              <a:rPr lang="en-US" smtClean="0"/>
              <a:t>9</a:t>
            </a:fld>
            <a:endParaRPr lang="en-US"/>
          </a:p>
        </p:txBody>
      </p:sp>
    </p:spTree>
    <p:extLst>
      <p:ext uri="{BB962C8B-B14F-4D97-AF65-F5344CB8AC3E}">
        <p14:creationId xmlns:p14="http://schemas.microsoft.com/office/powerpoint/2010/main" val="147186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9A6CC-FFBC-F945-A59D-87AB37068D5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47DDAC9-7C4E-AB46-A2F4-20F749685ED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82BE76B-9661-8C42-B3CC-E86D473EEDFA}"/>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7FD15861-7A80-5642-B188-3AB7280085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44FCFC1-CCE8-6643-BAB4-6534D4FF06ED}"/>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14964538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9DDA64-AF9D-EF40-AEA1-79653DB3CD7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5E58973-A114-D142-8D25-FB3EC1EB745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34D2CB1-2EA6-2948-8A74-18B9528ECF9F}"/>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D4A0B883-3918-9744-A642-844653A213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162724-7983-F04F-9629-CB3B350F4EB8}"/>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13914937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FEE46AC-342F-644D-9C7E-49B47563B40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5128B9D-035A-E640-8B51-61405AC16FC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420DE26-A0B7-BC47-A1A7-D12D95555E6A}"/>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C31B8A15-542A-EA45-95E9-18701C146B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37DBF1-3DCB-1E47-868E-48BBCB044714}"/>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27977183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892F9E-7A14-FA4C-B979-0962185A614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449FED-539E-A04D-A3A5-FA20FEBEEDC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07A5F5-D98C-FF46-B83B-B3DA162C9566}"/>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ED221054-D2C7-E94A-8252-98108C4E8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15F377-5078-2046-905E-90EF494E92A7}"/>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48903653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FD86DE-A646-504B-8BD3-376EBE324B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19B70A7-E1B7-5C45-9A91-0281454AA9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C73AAB4-D9E2-1840-AA93-B3AE3E9A29BC}"/>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5EB5FA9A-111D-2446-A719-627E3A0F84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B2A54CB-54C0-4048-A026-39F607266265}"/>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5043735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7A26FE-F40D-9845-B6F0-493F3E79705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8D8DA7-0E21-8244-8D01-09ABB65A3F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F183D7A-2291-9441-A549-7DE4D7674BA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ABF94B2B-267D-EE48-A402-8C3B123651B0}"/>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6" name="Footer Placeholder 5">
            <a:extLst>
              <a:ext uri="{FF2B5EF4-FFF2-40B4-BE49-F238E27FC236}">
                <a16:creationId xmlns:a16="http://schemas.microsoft.com/office/drawing/2014/main" id="{2DB4AC3F-A3AD-D94C-BC44-04B090A470F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E87B10-DE9B-F547-B61D-703B946EA4AA}"/>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39747548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35E5DC-1CBA-DB4F-A98D-F75040D7E12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94DA2E8-1B18-F141-AB4C-E92E4A5939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8F60014-5C80-5047-83E7-9792689F4643}"/>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DA9AB64-7452-294C-951B-637F979CE2B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7FDB17-5F5B-4042-A14E-FE49CA4550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72AE369-8001-1C47-A688-6B2F60D07186}"/>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8" name="Footer Placeholder 7">
            <a:extLst>
              <a:ext uri="{FF2B5EF4-FFF2-40B4-BE49-F238E27FC236}">
                <a16:creationId xmlns:a16="http://schemas.microsoft.com/office/drawing/2014/main" id="{5F4BFAD5-E7A5-7647-9508-95917A11DB6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21A651F-2E24-7440-B098-51110C9A2D39}"/>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13142429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F0FA-E323-CC48-A326-B1296F69DA5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630BEB0-1857-F340-8FD6-DA0501947B07}"/>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4" name="Footer Placeholder 3">
            <a:extLst>
              <a:ext uri="{FF2B5EF4-FFF2-40B4-BE49-F238E27FC236}">
                <a16:creationId xmlns:a16="http://schemas.microsoft.com/office/drawing/2014/main" id="{78DDD2C2-7AE4-524C-945E-BF3D9F981C6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2BFC89-2E50-304C-BECD-2E4E19ED5FDF}"/>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12957981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006FD5A-D476-5247-8564-EB5DFEB7FF3C}"/>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3" name="Footer Placeholder 2">
            <a:extLst>
              <a:ext uri="{FF2B5EF4-FFF2-40B4-BE49-F238E27FC236}">
                <a16:creationId xmlns:a16="http://schemas.microsoft.com/office/drawing/2014/main" id="{6CC3DD80-655C-394D-8080-7F58B7302E4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5D864CE-1C74-4B4A-8958-AE4F85C1AFEE}"/>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38646768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F58556-329B-5944-8E10-6E1787841F9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9854FF0-F311-1344-B168-5B92274307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18D32-06B7-7049-BC37-E364D2B0A26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3467F54-30EB-0B4E-9B6D-665644DCEA43}"/>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6" name="Footer Placeholder 5">
            <a:extLst>
              <a:ext uri="{FF2B5EF4-FFF2-40B4-BE49-F238E27FC236}">
                <a16:creationId xmlns:a16="http://schemas.microsoft.com/office/drawing/2014/main" id="{A7D77EB3-A696-9F48-A0F8-EC413BF8F17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B16670-6004-0942-8CE9-0104FE8F4F49}"/>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26889783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73EDAC-5715-704C-89AC-19FF087A07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10E7017-F40E-E645-B570-CD804DE1A6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7BA85F3-BFEC-0642-9795-BC50CDB2920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2859EC-83B8-3846-ACA2-F331C9AEED24}"/>
              </a:ext>
            </a:extLst>
          </p:cNvPr>
          <p:cNvSpPr>
            <a:spLocks noGrp="1"/>
          </p:cNvSpPr>
          <p:nvPr>
            <p:ph type="dt" sz="half" idx="10"/>
          </p:nvPr>
        </p:nvSpPr>
        <p:spPr/>
        <p:txBody>
          <a:bodyPr/>
          <a:lstStyle/>
          <a:p>
            <a:fld id="{D0601C1F-3419-224C-915C-B000162A6004}" type="datetimeFigureOut">
              <a:rPr lang="en-US" smtClean="0"/>
              <a:t>10/26/20</a:t>
            </a:fld>
            <a:endParaRPr lang="en-US"/>
          </a:p>
        </p:txBody>
      </p:sp>
      <p:sp>
        <p:nvSpPr>
          <p:cNvPr id="6" name="Footer Placeholder 5">
            <a:extLst>
              <a:ext uri="{FF2B5EF4-FFF2-40B4-BE49-F238E27FC236}">
                <a16:creationId xmlns:a16="http://schemas.microsoft.com/office/drawing/2014/main" id="{B9533AD6-EA3F-0E4F-BAF2-EC90C68AA46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96CE14-B6A7-8F4E-8FD1-3DDC10E53A53}"/>
              </a:ext>
            </a:extLst>
          </p:cNvPr>
          <p:cNvSpPr>
            <a:spLocks noGrp="1"/>
          </p:cNvSpPr>
          <p:nvPr>
            <p:ph type="sldNum" sz="quarter" idx="12"/>
          </p:nvPr>
        </p:nvSpPr>
        <p:spPr/>
        <p:txBody>
          <a:bodyPr/>
          <a:lstStyle/>
          <a:p>
            <a:fld id="{22ED60A4-D062-964F-A184-77E9ABC45B2D}" type="slidenum">
              <a:rPr lang="en-US" smtClean="0"/>
              <a:t>‹#›</a:t>
            </a:fld>
            <a:endParaRPr lang="en-US"/>
          </a:p>
        </p:txBody>
      </p:sp>
    </p:spTree>
    <p:extLst>
      <p:ext uri="{BB962C8B-B14F-4D97-AF65-F5344CB8AC3E}">
        <p14:creationId xmlns:p14="http://schemas.microsoft.com/office/powerpoint/2010/main" val="15093377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F41FF54-6106-A64E-AB43-05A526B6682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E829E01-529D-CC49-AF27-4D6BF2DF3D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A435F66-400A-D74A-B17E-6B8BCEA34B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0601C1F-3419-224C-915C-B000162A6004}" type="datetimeFigureOut">
              <a:rPr lang="en-US" smtClean="0"/>
              <a:t>10/26/20</a:t>
            </a:fld>
            <a:endParaRPr lang="en-US"/>
          </a:p>
        </p:txBody>
      </p:sp>
      <p:sp>
        <p:nvSpPr>
          <p:cNvPr id="5" name="Footer Placeholder 4">
            <a:extLst>
              <a:ext uri="{FF2B5EF4-FFF2-40B4-BE49-F238E27FC236}">
                <a16:creationId xmlns:a16="http://schemas.microsoft.com/office/drawing/2014/main" id="{8F22CD2C-22C7-BA45-A980-0BBE93D561E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BBA0455-61C1-E84A-90AE-E5491E21887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2ED60A4-D062-964F-A184-77E9ABC45B2D}" type="slidenum">
              <a:rPr lang="en-US" smtClean="0"/>
              <a:t>‹#›</a:t>
            </a:fld>
            <a:endParaRPr lang="en-US"/>
          </a:p>
        </p:txBody>
      </p:sp>
    </p:spTree>
    <p:extLst>
      <p:ext uri="{BB962C8B-B14F-4D97-AF65-F5344CB8AC3E}">
        <p14:creationId xmlns:p14="http://schemas.microsoft.com/office/powerpoint/2010/main" val="731490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12F2AB-29FB-D444-9F4F-7CB614E9129A}"/>
              </a:ext>
            </a:extLst>
          </p:cNvPr>
          <p:cNvSpPr>
            <a:spLocks noGrp="1"/>
          </p:cNvSpPr>
          <p:nvPr>
            <p:ph type="ctrTitle"/>
          </p:nvPr>
        </p:nvSpPr>
        <p:spPr>
          <a:xfrm>
            <a:off x="1524000" y="2245809"/>
            <a:ext cx="9144000" cy="1564716"/>
          </a:xfrm>
        </p:spPr>
        <p:txBody>
          <a:bodyPr>
            <a:normAutofit/>
          </a:bodyPr>
          <a:lstStyle/>
          <a:p>
            <a:pPr algn="l"/>
            <a:r>
              <a:rPr lang="en-US" sz="4800" dirty="0"/>
              <a:t>Music and Sensorimotor Coupling:</a:t>
            </a:r>
            <a:br>
              <a:rPr lang="en-US" sz="4800" dirty="0"/>
            </a:br>
            <a:r>
              <a:rPr lang="en-US" sz="4800" dirty="0"/>
              <a:t>What Music Is Groovy?</a:t>
            </a:r>
          </a:p>
        </p:txBody>
      </p:sp>
      <p:sp>
        <p:nvSpPr>
          <p:cNvPr id="3" name="Subtitle 2">
            <a:extLst>
              <a:ext uri="{FF2B5EF4-FFF2-40B4-BE49-F238E27FC236}">
                <a16:creationId xmlns:a16="http://schemas.microsoft.com/office/drawing/2014/main" id="{A80490A3-EDB6-5249-9E76-E544D1672831}"/>
              </a:ext>
            </a:extLst>
          </p:cNvPr>
          <p:cNvSpPr>
            <a:spLocks noGrp="1"/>
          </p:cNvSpPr>
          <p:nvPr>
            <p:ph type="subTitle" idx="1"/>
          </p:nvPr>
        </p:nvSpPr>
        <p:spPr>
          <a:xfrm>
            <a:off x="1524000" y="3947050"/>
            <a:ext cx="9144000" cy="572583"/>
          </a:xfrm>
        </p:spPr>
        <p:txBody>
          <a:bodyPr>
            <a:normAutofit/>
          </a:bodyPr>
          <a:lstStyle/>
          <a:p>
            <a:pPr algn="l"/>
            <a:r>
              <a:rPr lang="en-US" sz="2000"/>
              <a:t>Zachary Brandt</a:t>
            </a:r>
          </a:p>
        </p:txBody>
      </p:sp>
      <p:sp>
        <p:nvSpPr>
          <p:cNvPr id="26" name="Freeform 14">
            <a:extLst>
              <a:ext uri="{FF2B5EF4-FFF2-40B4-BE49-F238E27FC236}">
                <a16:creationId xmlns:a16="http://schemas.microsoft.com/office/drawing/2014/main" id="{C66F2F30-5DC0-44A0-BFA6-E12F46ED16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5920619" cy="2130951"/>
          </a:xfrm>
          <a:custGeom>
            <a:avLst/>
            <a:gdLst>
              <a:gd name="connsiteX0" fmla="*/ 0 w 5920619"/>
              <a:gd name="connsiteY0" fmla="*/ 0 h 2130951"/>
              <a:gd name="connsiteX1" fmla="*/ 3191370 w 5920619"/>
              <a:gd name="connsiteY1" fmla="*/ 0 h 2130951"/>
              <a:gd name="connsiteX2" fmla="*/ 3346315 w 5920619"/>
              <a:gd name="connsiteY2" fmla="*/ 0 h 2130951"/>
              <a:gd name="connsiteX3" fmla="*/ 5920619 w 5920619"/>
              <a:gd name="connsiteY3" fmla="*/ 0 h 2130951"/>
              <a:gd name="connsiteX4" fmla="*/ 4936971 w 5920619"/>
              <a:gd name="connsiteY4" fmla="*/ 2130951 h 2130951"/>
              <a:gd name="connsiteX5" fmla="*/ 0 w 5920619"/>
              <a:gd name="connsiteY5" fmla="*/ 2130951 h 2130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20619" h="2130951">
                <a:moveTo>
                  <a:pt x="0" y="0"/>
                </a:moveTo>
                <a:lnTo>
                  <a:pt x="3191370" y="0"/>
                </a:lnTo>
                <a:lnTo>
                  <a:pt x="3346315" y="0"/>
                </a:lnTo>
                <a:lnTo>
                  <a:pt x="5920619" y="0"/>
                </a:lnTo>
                <a:lnTo>
                  <a:pt x="4936971" y="2130951"/>
                </a:lnTo>
                <a:lnTo>
                  <a:pt x="0" y="2130951"/>
                </a:ln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21">
            <a:extLst>
              <a:ext uri="{FF2B5EF4-FFF2-40B4-BE49-F238E27FC236}">
                <a16:creationId xmlns:a16="http://schemas.microsoft.com/office/drawing/2014/main" id="{85872F57-7F42-4F97-8391-DDC8D0054C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97839" y="0"/>
            <a:ext cx="7094160" cy="2130952"/>
          </a:xfrm>
          <a:custGeom>
            <a:avLst/>
            <a:gdLst>
              <a:gd name="connsiteX0" fmla="*/ 4417853 w 7094160"/>
              <a:gd name="connsiteY0" fmla="*/ 0 h 2130952"/>
              <a:gd name="connsiteX1" fmla="*/ 7094160 w 7094160"/>
              <a:gd name="connsiteY1" fmla="*/ 0 h 2130952"/>
              <a:gd name="connsiteX2" fmla="*/ 7094160 w 7094160"/>
              <a:gd name="connsiteY2" fmla="*/ 2130552 h 2130952"/>
              <a:gd name="connsiteX3" fmla="*/ 5920619 w 7094160"/>
              <a:gd name="connsiteY3" fmla="*/ 2130552 h 2130952"/>
              <a:gd name="connsiteX4" fmla="*/ 5920619 w 7094160"/>
              <a:gd name="connsiteY4" fmla="*/ 2130952 h 2130952"/>
              <a:gd name="connsiteX5" fmla="*/ 2729249 w 7094160"/>
              <a:gd name="connsiteY5" fmla="*/ 2130952 h 2130952"/>
              <a:gd name="connsiteX6" fmla="*/ 2574304 w 7094160"/>
              <a:gd name="connsiteY6" fmla="*/ 2130952 h 2130952"/>
              <a:gd name="connsiteX7" fmla="*/ 0 w 7094160"/>
              <a:gd name="connsiteY7" fmla="*/ 2130952 h 2130952"/>
              <a:gd name="connsiteX8" fmla="*/ 983648 w 7094160"/>
              <a:gd name="connsiteY8" fmla="*/ 1 h 2130952"/>
              <a:gd name="connsiteX9" fmla="*/ 4417853 w 7094160"/>
              <a:gd name="connsiteY9" fmla="*/ 1 h 21309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094160" h="2130952">
                <a:moveTo>
                  <a:pt x="4417853" y="0"/>
                </a:moveTo>
                <a:lnTo>
                  <a:pt x="7094160" y="0"/>
                </a:lnTo>
                <a:lnTo>
                  <a:pt x="7094160" y="2130552"/>
                </a:lnTo>
                <a:lnTo>
                  <a:pt x="5920619" y="2130552"/>
                </a:lnTo>
                <a:lnTo>
                  <a:pt x="5920619" y="2130952"/>
                </a:lnTo>
                <a:lnTo>
                  <a:pt x="2729249" y="2130952"/>
                </a:lnTo>
                <a:lnTo>
                  <a:pt x="2574304" y="2130952"/>
                </a:lnTo>
                <a:lnTo>
                  <a:pt x="0" y="2130952"/>
                </a:lnTo>
                <a:lnTo>
                  <a:pt x="983648" y="1"/>
                </a:lnTo>
                <a:lnTo>
                  <a:pt x="4417853" y="1"/>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8" name="Freeform: Shape 11">
            <a:extLst>
              <a:ext uri="{FF2B5EF4-FFF2-40B4-BE49-F238E27FC236}">
                <a16:creationId xmlns:a16="http://schemas.microsoft.com/office/drawing/2014/main" id="{04DC2037-48A0-4F22-B9D4-8EAEBC780A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149721" y="4682920"/>
            <a:ext cx="4522796" cy="2175080"/>
          </a:xfrm>
          <a:custGeom>
            <a:avLst/>
            <a:gdLst>
              <a:gd name="connsiteX0" fmla="*/ 3515449 w 4522796"/>
              <a:gd name="connsiteY0" fmla="*/ 0 h 2175080"/>
              <a:gd name="connsiteX1" fmla="*/ 0 w 4522796"/>
              <a:gd name="connsiteY1" fmla="*/ 0 h 2175080"/>
              <a:gd name="connsiteX2" fmla="*/ 0 w 4522796"/>
              <a:gd name="connsiteY2" fmla="*/ 2175080 h 2175080"/>
              <a:gd name="connsiteX3" fmla="*/ 4522796 w 4522796"/>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4522796" h="2175080">
                <a:moveTo>
                  <a:pt x="3515449" y="0"/>
                </a:moveTo>
                <a:lnTo>
                  <a:pt x="0" y="0"/>
                </a:lnTo>
                <a:lnTo>
                  <a:pt x="0" y="2175080"/>
                </a:lnTo>
                <a:lnTo>
                  <a:pt x="4522796" y="217508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b="1"/>
          </a:p>
        </p:txBody>
      </p:sp>
      <p:sp>
        <p:nvSpPr>
          <p:cNvPr id="29" name="Freeform 22">
            <a:extLst>
              <a:ext uri="{FF2B5EF4-FFF2-40B4-BE49-F238E27FC236}">
                <a16:creationId xmlns:a16="http://schemas.microsoft.com/office/drawing/2014/main" id="{0006CBFD-ADA0-43D1-9332-9C34CA1C76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66810" y="4682920"/>
            <a:ext cx="5925190" cy="2175080"/>
          </a:xfrm>
          <a:custGeom>
            <a:avLst/>
            <a:gdLst>
              <a:gd name="connsiteX0" fmla="*/ 1007347 w 5925190"/>
              <a:gd name="connsiteY0" fmla="*/ 0 h 2175080"/>
              <a:gd name="connsiteX1" fmla="*/ 5925190 w 5925190"/>
              <a:gd name="connsiteY1" fmla="*/ 0 h 2175080"/>
              <a:gd name="connsiteX2" fmla="*/ 5925190 w 5925190"/>
              <a:gd name="connsiteY2" fmla="*/ 2175080 h 2175080"/>
              <a:gd name="connsiteX3" fmla="*/ 0 w 5925190"/>
              <a:gd name="connsiteY3" fmla="*/ 2175080 h 2175080"/>
            </a:gdLst>
            <a:ahLst/>
            <a:cxnLst>
              <a:cxn ang="0">
                <a:pos x="connsiteX0" y="connsiteY0"/>
              </a:cxn>
              <a:cxn ang="0">
                <a:pos x="connsiteX1" y="connsiteY1"/>
              </a:cxn>
              <a:cxn ang="0">
                <a:pos x="connsiteX2" y="connsiteY2"/>
              </a:cxn>
              <a:cxn ang="0">
                <a:pos x="connsiteX3" y="connsiteY3"/>
              </a:cxn>
            </a:cxnLst>
            <a:rect l="l" t="t" r="r" b="b"/>
            <a:pathLst>
              <a:path w="5925190" h="2175080">
                <a:moveTo>
                  <a:pt x="1007347" y="0"/>
                </a:moveTo>
                <a:lnTo>
                  <a:pt x="5925190" y="0"/>
                </a:lnTo>
                <a:lnTo>
                  <a:pt x="5925190" y="2175080"/>
                </a:lnTo>
                <a:lnTo>
                  <a:pt x="0" y="217508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25">
            <a:extLst>
              <a:ext uri="{FF2B5EF4-FFF2-40B4-BE49-F238E27FC236}">
                <a16:creationId xmlns:a16="http://schemas.microsoft.com/office/drawing/2014/main" id="{2B931666-F28F-45F3-A074-66D2272D58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82920"/>
            <a:ext cx="7114535" cy="2175080"/>
          </a:xfrm>
          <a:custGeom>
            <a:avLst/>
            <a:gdLst>
              <a:gd name="connsiteX0" fmla="*/ 0 w 7114535"/>
              <a:gd name="connsiteY0" fmla="*/ 0 h 2175080"/>
              <a:gd name="connsiteX1" fmla="*/ 1189345 w 7114535"/>
              <a:gd name="connsiteY1" fmla="*/ 0 h 2175080"/>
              <a:gd name="connsiteX2" fmla="*/ 7114535 w 7114535"/>
              <a:gd name="connsiteY2" fmla="*/ 0 h 2175080"/>
              <a:gd name="connsiteX3" fmla="*/ 6107188 w 7114535"/>
              <a:gd name="connsiteY3" fmla="*/ 2175080 h 2175080"/>
              <a:gd name="connsiteX4" fmla="*/ 1189345 w 7114535"/>
              <a:gd name="connsiteY4" fmla="*/ 2175080 h 2175080"/>
              <a:gd name="connsiteX5" fmla="*/ 0 w 7114535"/>
              <a:gd name="connsiteY5" fmla="*/ 2175080 h 2175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114535" h="2175080">
                <a:moveTo>
                  <a:pt x="0" y="0"/>
                </a:moveTo>
                <a:lnTo>
                  <a:pt x="1189345" y="0"/>
                </a:lnTo>
                <a:lnTo>
                  <a:pt x="7114535" y="0"/>
                </a:lnTo>
                <a:lnTo>
                  <a:pt x="6107188" y="2175080"/>
                </a:lnTo>
                <a:lnTo>
                  <a:pt x="1189345" y="2175080"/>
                </a:lnTo>
                <a:lnTo>
                  <a:pt x="0" y="2175080"/>
                </a:lnTo>
                <a:close/>
              </a:path>
            </a:pathLst>
          </a:custGeom>
          <a:solidFill>
            <a:srgbClr val="7F7F7F">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13327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66E7E30-9E0E-034D-907A-BE934C5AAE5F}"/>
              </a:ext>
            </a:extLst>
          </p:cNvPr>
          <p:cNvSpPr>
            <a:spLocks noGrp="1"/>
          </p:cNvSpPr>
          <p:nvPr>
            <p:ph type="title"/>
          </p:nvPr>
        </p:nvSpPr>
        <p:spPr>
          <a:xfrm>
            <a:off x="863029" y="1012004"/>
            <a:ext cx="3416158" cy="4795408"/>
          </a:xfrm>
        </p:spPr>
        <p:txBody>
          <a:bodyPr>
            <a:normAutofit/>
          </a:bodyPr>
          <a:lstStyle/>
          <a:p>
            <a:r>
              <a:rPr lang="en-US" sz="4100">
                <a:solidFill>
                  <a:srgbClr val="FFFFFF"/>
                </a:solidFill>
              </a:rPr>
              <a:t>Future Considerations</a:t>
            </a:r>
          </a:p>
        </p:txBody>
      </p:sp>
      <p:graphicFrame>
        <p:nvGraphicFramePr>
          <p:cNvPr id="5" name="Content Placeholder 2">
            <a:extLst>
              <a:ext uri="{FF2B5EF4-FFF2-40B4-BE49-F238E27FC236}">
                <a16:creationId xmlns:a16="http://schemas.microsoft.com/office/drawing/2014/main" id="{47B027D6-B4CE-4336-8519-11C3F8AF0528}"/>
              </a:ext>
            </a:extLst>
          </p:cNvPr>
          <p:cNvGraphicFramePr>
            <a:graphicFrameLocks noGrp="1"/>
          </p:cNvGraphicFramePr>
          <p:nvPr>
            <p:ph idx="1"/>
            <p:extLst>
              <p:ext uri="{D42A27DB-BD31-4B8C-83A1-F6EECF244321}">
                <p14:modId xmlns:p14="http://schemas.microsoft.com/office/powerpoint/2010/main" val="134054749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77679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A7895A40-19A4-42D6-9D30-DBC1E8002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F429C4-ABC9-46FC-818A-B5429CDE4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270325" y="3369273"/>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CEF98E4-3709-4952-8F42-2305CCE34F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374475" y="1040470"/>
            <a:ext cx="6858003" cy="47770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F10BCCF5-D685-47FF-B675-647EAEB72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7914" y="857786"/>
            <a:ext cx="11067024" cy="5208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9C68DD-8EFE-E043-B879-635722F7EF53}"/>
              </a:ext>
            </a:extLst>
          </p:cNvPr>
          <p:cNvSpPr>
            <a:spLocks noGrp="1"/>
          </p:cNvSpPr>
          <p:nvPr>
            <p:ph type="title"/>
          </p:nvPr>
        </p:nvSpPr>
        <p:spPr>
          <a:xfrm>
            <a:off x="987689" y="3071183"/>
            <a:ext cx="9910296" cy="2590027"/>
          </a:xfrm>
        </p:spPr>
        <p:txBody>
          <a:bodyPr vert="horz" lIns="91440" tIns="45720" rIns="91440" bIns="45720" rtlCol="0" anchor="t">
            <a:normAutofit/>
          </a:bodyPr>
          <a:lstStyle/>
          <a:p>
            <a:r>
              <a:rPr lang="en-US" sz="8000" kern="1200">
                <a:solidFill>
                  <a:schemeClr val="tx1"/>
                </a:solidFill>
                <a:latin typeface="+mj-lt"/>
                <a:ea typeface="+mj-ea"/>
                <a:cs typeface="+mj-cs"/>
              </a:rPr>
              <a:t>Questions?</a:t>
            </a:r>
          </a:p>
        </p:txBody>
      </p:sp>
      <p:sp>
        <p:nvSpPr>
          <p:cNvPr id="16" name="Rectangle 15">
            <a:extLst>
              <a:ext uri="{FF2B5EF4-FFF2-40B4-BE49-F238E27FC236}">
                <a16:creationId xmlns:a16="http://schemas.microsoft.com/office/drawing/2014/main" id="{B0EE8A42-107A-4D4C-8D56-BBAE95C7FC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524009" y="3366125"/>
            <a:ext cx="32004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82324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8ACBB-E3AA-E14D-A29A-745E285C114A}"/>
              </a:ext>
            </a:extLst>
          </p:cNvPr>
          <p:cNvSpPr>
            <a:spLocks noGrp="1"/>
          </p:cNvSpPr>
          <p:nvPr>
            <p:ph type="title"/>
          </p:nvPr>
        </p:nvSpPr>
        <p:spPr>
          <a:xfrm>
            <a:off x="581646" y="349664"/>
            <a:ext cx="5845571" cy="1638377"/>
          </a:xfrm>
        </p:spPr>
        <p:txBody>
          <a:bodyPr anchor="b">
            <a:normAutofit/>
          </a:bodyPr>
          <a:lstStyle/>
          <a:p>
            <a:r>
              <a:rPr lang="en-US" sz="3700"/>
              <a:t>Some music allows for synchronous rhythmic entrainment </a:t>
            </a:r>
          </a:p>
        </p:txBody>
      </p:sp>
      <p:sp>
        <p:nvSpPr>
          <p:cNvPr id="3" name="Content Placeholder 2">
            <a:extLst>
              <a:ext uri="{FF2B5EF4-FFF2-40B4-BE49-F238E27FC236}">
                <a16:creationId xmlns:a16="http://schemas.microsoft.com/office/drawing/2014/main" id="{0EB84338-1A5D-134A-92AC-04781E66680F}"/>
              </a:ext>
            </a:extLst>
          </p:cNvPr>
          <p:cNvSpPr>
            <a:spLocks noGrp="1"/>
          </p:cNvSpPr>
          <p:nvPr>
            <p:ph idx="1"/>
          </p:nvPr>
        </p:nvSpPr>
        <p:spPr>
          <a:xfrm>
            <a:off x="587988" y="2337705"/>
            <a:ext cx="5837750" cy="3306638"/>
          </a:xfrm>
        </p:spPr>
        <p:txBody>
          <a:bodyPr numCol="2" anchor="ctr">
            <a:normAutofit/>
          </a:bodyPr>
          <a:lstStyle/>
          <a:p>
            <a:r>
              <a:rPr lang="en-US" sz="2000" dirty="0"/>
              <a:t>Toe tapping / head bobbing</a:t>
            </a:r>
          </a:p>
          <a:p>
            <a:endParaRPr lang="en-US" sz="2000" dirty="0"/>
          </a:p>
          <a:p>
            <a:r>
              <a:rPr lang="en-US" sz="2000" dirty="0"/>
              <a:t>148 Songs</a:t>
            </a:r>
          </a:p>
          <a:p>
            <a:pPr marL="0" indent="0">
              <a:buNone/>
            </a:pPr>
            <a:endParaRPr lang="en-US" sz="2000" dirty="0"/>
          </a:p>
          <a:p>
            <a:r>
              <a:rPr lang="en-US" sz="2000" dirty="0"/>
              <a:t>Tempo between 90 &amp; 120</a:t>
            </a:r>
          </a:p>
          <a:p>
            <a:r>
              <a:rPr lang="en-US" sz="2000" dirty="0"/>
              <a:t>High syncopation </a:t>
            </a:r>
          </a:p>
          <a:p>
            <a:endParaRPr lang="en-US" sz="2000" dirty="0"/>
          </a:p>
          <a:p>
            <a:endParaRPr lang="en-US" sz="2000" dirty="0"/>
          </a:p>
          <a:p>
            <a:endParaRPr lang="en-US" sz="2000" dirty="0"/>
          </a:p>
          <a:p>
            <a:pPr marL="457200" lvl="1" indent="0">
              <a:buNone/>
            </a:pPr>
            <a:endParaRPr lang="en-US" sz="2000" dirty="0"/>
          </a:p>
          <a:p>
            <a:pPr lvl="1"/>
            <a:endParaRPr lang="en-US" sz="2000" dirty="0"/>
          </a:p>
          <a:p>
            <a:pPr lvl="1"/>
            <a:endParaRPr lang="en-US" sz="2000" dirty="0"/>
          </a:p>
          <a:p>
            <a:pPr marL="457200" lvl="1" indent="0">
              <a:buNone/>
            </a:pPr>
            <a:endParaRPr lang="en-US" sz="2000" dirty="0"/>
          </a:p>
        </p:txBody>
      </p:sp>
      <p:sp>
        <p:nvSpPr>
          <p:cNvPr id="15" name="Rectangle 14">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Text&#10;&#10;Description automatically generated">
            <a:extLst>
              <a:ext uri="{FF2B5EF4-FFF2-40B4-BE49-F238E27FC236}">
                <a16:creationId xmlns:a16="http://schemas.microsoft.com/office/drawing/2014/main" id="{A2711238-02A5-4D45-9ABA-BE5810526291}"/>
              </a:ext>
            </a:extLst>
          </p:cNvPr>
          <p:cNvPicPr>
            <a:picLocks noChangeAspect="1"/>
          </p:cNvPicPr>
          <p:nvPr/>
        </p:nvPicPr>
        <p:blipFill rotWithShape="1">
          <a:blip r:embed="rId3"/>
          <a:srcRect t="3942" r="3" b="3"/>
          <a:stretch/>
        </p:blipFill>
        <p:spPr>
          <a:xfrm>
            <a:off x="7421373" y="627954"/>
            <a:ext cx="4235516" cy="5353373"/>
          </a:xfrm>
          <a:prstGeom prst="rect">
            <a:avLst/>
          </a:prstGeom>
        </p:spPr>
      </p:pic>
      <p:sp>
        <p:nvSpPr>
          <p:cNvPr id="19" name="Rectangle 18">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10311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FF81F8D5-515A-45DC-B296-30AB11F2C1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90464369-70FA-42AF-948F-80664CA7BF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146816"/>
          </a:xfrm>
          <a:prstGeom prst="rect">
            <a:avLst/>
          </a:prstGeom>
          <a:solidFill>
            <a:schemeClr val="bg1">
              <a:lumMod val="85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BF8ACBB-E3AA-E14D-A29A-745E285C114A}"/>
              </a:ext>
            </a:extLst>
          </p:cNvPr>
          <p:cNvSpPr>
            <a:spLocks noGrp="1"/>
          </p:cNvSpPr>
          <p:nvPr>
            <p:ph type="title"/>
          </p:nvPr>
        </p:nvSpPr>
        <p:spPr>
          <a:xfrm>
            <a:off x="581646" y="349664"/>
            <a:ext cx="5845571" cy="1638377"/>
          </a:xfrm>
        </p:spPr>
        <p:txBody>
          <a:bodyPr anchor="b">
            <a:normAutofit/>
          </a:bodyPr>
          <a:lstStyle/>
          <a:p>
            <a:r>
              <a:rPr lang="en-US" sz="3700"/>
              <a:t>Applying Groovy Classification to Spotify Database Using API</a:t>
            </a:r>
          </a:p>
        </p:txBody>
      </p:sp>
      <p:sp>
        <p:nvSpPr>
          <p:cNvPr id="3" name="Content Placeholder 2">
            <a:extLst>
              <a:ext uri="{FF2B5EF4-FFF2-40B4-BE49-F238E27FC236}">
                <a16:creationId xmlns:a16="http://schemas.microsoft.com/office/drawing/2014/main" id="{0EB84338-1A5D-134A-92AC-04781E66680F}"/>
              </a:ext>
            </a:extLst>
          </p:cNvPr>
          <p:cNvSpPr>
            <a:spLocks noGrp="1"/>
          </p:cNvSpPr>
          <p:nvPr>
            <p:ph idx="1"/>
          </p:nvPr>
        </p:nvSpPr>
        <p:spPr>
          <a:xfrm>
            <a:off x="123985" y="2146816"/>
            <a:ext cx="6762277" cy="3799139"/>
          </a:xfrm>
        </p:spPr>
        <p:txBody>
          <a:bodyPr numCol="2" anchor="ctr">
            <a:normAutofit/>
          </a:bodyPr>
          <a:lstStyle/>
          <a:p>
            <a:r>
              <a:rPr lang="en-US" sz="2000" dirty="0"/>
              <a:t>160,000+ Songs</a:t>
            </a:r>
          </a:p>
          <a:p>
            <a:r>
              <a:rPr lang="en-US" sz="2000" dirty="0"/>
              <a:t>Target Created from Thresholding Existing Features</a:t>
            </a:r>
          </a:p>
          <a:p>
            <a:endParaRPr lang="en-US" sz="2000" dirty="0"/>
          </a:p>
          <a:p>
            <a:r>
              <a:rPr lang="en-US" sz="2000" dirty="0"/>
              <a:t>Features</a:t>
            </a:r>
          </a:p>
          <a:p>
            <a:pPr lvl="1"/>
            <a:r>
              <a:rPr lang="en-US" sz="2000" dirty="0"/>
              <a:t>Duration</a:t>
            </a:r>
          </a:p>
          <a:p>
            <a:pPr lvl="1"/>
            <a:r>
              <a:rPr lang="en-US" sz="2000" dirty="0"/>
              <a:t>Instrumental-ness</a:t>
            </a:r>
          </a:p>
          <a:p>
            <a:pPr lvl="1"/>
            <a:r>
              <a:rPr lang="en-US" sz="2000" dirty="0"/>
              <a:t>Acoustic-ness</a:t>
            </a:r>
          </a:p>
          <a:p>
            <a:pPr lvl="1"/>
            <a:r>
              <a:rPr lang="en-US" sz="2000" dirty="0"/>
              <a:t>Live-ness</a:t>
            </a:r>
          </a:p>
          <a:p>
            <a:pPr lvl="1"/>
            <a:endParaRPr lang="en-US" sz="1700" dirty="0"/>
          </a:p>
          <a:p>
            <a:pPr lvl="1"/>
            <a:endParaRPr lang="en-US" sz="1700" dirty="0"/>
          </a:p>
          <a:p>
            <a:pPr lvl="1"/>
            <a:endParaRPr lang="en-US" sz="1700" dirty="0"/>
          </a:p>
          <a:p>
            <a:pPr lvl="1"/>
            <a:endParaRPr lang="en-US" sz="1700" dirty="0"/>
          </a:p>
          <a:p>
            <a:endParaRPr lang="en-US" sz="1700" dirty="0"/>
          </a:p>
          <a:p>
            <a:endParaRPr lang="en-US" sz="1700" dirty="0"/>
          </a:p>
          <a:p>
            <a:pPr lvl="1"/>
            <a:endParaRPr lang="en-US" sz="1700" dirty="0">
              <a:solidFill>
                <a:prstClr val="black"/>
              </a:solidFill>
            </a:endParaRPr>
          </a:p>
        </p:txBody>
      </p:sp>
      <p:sp>
        <p:nvSpPr>
          <p:cNvPr id="77" name="Rectangle 76">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5669568" y="277912"/>
            <a:ext cx="524256" cy="1186339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CC552A98-EF7D-4D42-AB69-066B786AB5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215447" y="399675"/>
            <a:ext cx="4647368" cy="580993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6" name="Picture 4" descr="Spotify logo | Spotify logo, Spotify music, Spotify premium">
            <a:extLst>
              <a:ext uri="{FF2B5EF4-FFF2-40B4-BE49-F238E27FC236}">
                <a16:creationId xmlns:a16="http://schemas.microsoft.com/office/drawing/2014/main" id="{4F699FCF-3034-2B42-87F0-C54AC894DB7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460" r="10422" b="1"/>
          <a:stretch/>
        </p:blipFill>
        <p:spPr bwMode="auto">
          <a:xfrm>
            <a:off x="8352497" y="648393"/>
            <a:ext cx="2372330" cy="2998447"/>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A648176E-454C-437C-B0FC-9B82FCF32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774185" y="6131892"/>
            <a:ext cx="524256"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FA65C9B-7F49-9F4A-8FC1-CFD8B803BFBE}"/>
              </a:ext>
            </a:extLst>
          </p:cNvPr>
          <p:cNvSpPr txBox="1"/>
          <p:nvPr/>
        </p:nvSpPr>
        <p:spPr>
          <a:xfrm>
            <a:off x="7946495" y="4371511"/>
            <a:ext cx="3184333" cy="984885"/>
          </a:xfrm>
          <a:prstGeom prst="rect">
            <a:avLst/>
          </a:prstGeom>
          <a:noFill/>
        </p:spPr>
        <p:txBody>
          <a:bodyPr wrap="none" rtlCol="0">
            <a:spAutoFit/>
          </a:bodyPr>
          <a:lstStyle/>
          <a:p>
            <a:pPr marL="285750" indent="-285750">
              <a:buFont typeface="Arial" panose="020B0604020202020204" pitchFamily="34" charset="0"/>
              <a:buChar char="•"/>
            </a:pPr>
            <a:r>
              <a:rPr lang="en-US" sz="2000" dirty="0"/>
              <a:t>Target</a:t>
            </a:r>
          </a:p>
          <a:p>
            <a:pPr marL="742950" lvl="1" indent="-285750">
              <a:buFont typeface="Arial" panose="020B0604020202020204" pitchFamily="34" charset="0"/>
              <a:buChar char="•"/>
            </a:pPr>
            <a:r>
              <a:rPr lang="en-US" sz="2000" dirty="0"/>
              <a:t>Groovy or not Groovy</a:t>
            </a:r>
          </a:p>
          <a:p>
            <a:endParaRPr lang="en-US" dirty="0"/>
          </a:p>
        </p:txBody>
      </p:sp>
      <p:sp>
        <p:nvSpPr>
          <p:cNvPr id="7" name="TextBox 6">
            <a:extLst>
              <a:ext uri="{FF2B5EF4-FFF2-40B4-BE49-F238E27FC236}">
                <a16:creationId xmlns:a16="http://schemas.microsoft.com/office/drawing/2014/main" id="{76F56977-25D1-AF42-AF81-7B9627DE1597}"/>
              </a:ext>
            </a:extLst>
          </p:cNvPr>
          <p:cNvSpPr txBox="1"/>
          <p:nvPr/>
        </p:nvSpPr>
        <p:spPr>
          <a:xfrm>
            <a:off x="3251390" y="4108599"/>
            <a:ext cx="2343911" cy="2010807"/>
          </a:xfrm>
          <a:prstGeom prst="rect">
            <a:avLst/>
          </a:prstGeom>
          <a:noFill/>
        </p:spPr>
        <p:txBody>
          <a:bodyPr wrap="none" rtlCol="0">
            <a:spAutoFit/>
          </a:bodyPr>
          <a:lstStyle/>
          <a:p>
            <a:pPr marL="685800" lvl="1" indent="-228600">
              <a:lnSpc>
                <a:spcPct val="90000"/>
              </a:lnSpc>
              <a:spcBef>
                <a:spcPts val="500"/>
              </a:spcBef>
              <a:buFont typeface="Arial" panose="020B0604020202020204" pitchFamily="34" charset="0"/>
              <a:buChar char="•"/>
            </a:pPr>
            <a:endParaRPr lang="en-US" sz="2000" dirty="0">
              <a:solidFill>
                <a:prstClr val="black"/>
              </a:solidFill>
            </a:endParaRPr>
          </a:p>
          <a:p>
            <a:pPr marL="685800" lvl="1" indent="-228600">
              <a:lnSpc>
                <a:spcPct val="90000"/>
              </a:lnSpc>
              <a:spcBef>
                <a:spcPts val="500"/>
              </a:spcBef>
              <a:buFont typeface="Arial" panose="020B0604020202020204" pitchFamily="34" charset="0"/>
              <a:buChar char="•"/>
            </a:pPr>
            <a:r>
              <a:rPr lang="en-US" sz="2000" dirty="0">
                <a:solidFill>
                  <a:prstClr val="black"/>
                </a:solidFill>
              </a:rPr>
              <a:t>Release year</a:t>
            </a:r>
          </a:p>
          <a:p>
            <a:pPr marL="685800" lvl="1" indent="-228600">
              <a:lnSpc>
                <a:spcPct val="90000"/>
              </a:lnSpc>
              <a:spcBef>
                <a:spcPts val="500"/>
              </a:spcBef>
              <a:buFont typeface="Arial" panose="020B0604020202020204" pitchFamily="34" charset="0"/>
              <a:buChar char="•"/>
            </a:pPr>
            <a:r>
              <a:rPr lang="en-US" sz="2000" dirty="0">
                <a:solidFill>
                  <a:prstClr val="black"/>
                </a:solidFill>
              </a:rPr>
              <a:t>Major / minor</a:t>
            </a:r>
          </a:p>
          <a:p>
            <a:pPr marL="685800" lvl="1" indent="-228600">
              <a:lnSpc>
                <a:spcPct val="90000"/>
              </a:lnSpc>
              <a:spcBef>
                <a:spcPts val="500"/>
              </a:spcBef>
              <a:buFont typeface="Arial" panose="020B0604020202020204" pitchFamily="34" charset="0"/>
              <a:buChar char="•"/>
            </a:pPr>
            <a:r>
              <a:rPr lang="en-US" sz="2000" dirty="0">
                <a:solidFill>
                  <a:prstClr val="black"/>
                </a:solidFill>
              </a:rPr>
              <a:t>Happy / sad</a:t>
            </a:r>
          </a:p>
          <a:p>
            <a:pPr marL="685800" lvl="1" indent="-228600">
              <a:lnSpc>
                <a:spcPct val="90000"/>
              </a:lnSpc>
              <a:spcBef>
                <a:spcPts val="500"/>
              </a:spcBef>
              <a:buFont typeface="Arial" panose="020B0604020202020204" pitchFamily="34" charset="0"/>
              <a:buChar char="•"/>
            </a:pPr>
            <a:r>
              <a:rPr lang="en-US" sz="2000" dirty="0">
                <a:solidFill>
                  <a:prstClr val="black"/>
                </a:solidFill>
              </a:rPr>
              <a:t>Explicit / not</a:t>
            </a:r>
          </a:p>
          <a:p>
            <a:endParaRPr lang="en-US" dirty="0"/>
          </a:p>
        </p:txBody>
      </p:sp>
    </p:spTree>
    <p:extLst>
      <p:ext uri="{BB962C8B-B14F-4D97-AF65-F5344CB8AC3E}">
        <p14:creationId xmlns:p14="http://schemas.microsoft.com/office/powerpoint/2010/main" val="4222463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68C94F5-6657-EB43-8E4C-65492F809DFD}"/>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700"/>
              <a:t>About 20% of the Spotify Data Set is “Groovy”</a:t>
            </a:r>
          </a:p>
        </p:txBody>
      </p:sp>
      <p:sp>
        <p:nvSpPr>
          <p:cNvPr id="75" name="Rectangle 74">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a:extLst>
              <a:ext uri="{FF2B5EF4-FFF2-40B4-BE49-F238E27FC236}">
                <a16:creationId xmlns:a16="http://schemas.microsoft.com/office/drawing/2014/main" id="{2AE801DD-8965-AA48-A0BB-86BB8F08A1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 r="10"/>
          <a:stretch/>
        </p:blipFill>
        <p:spPr bwMode="auto">
          <a:xfrm>
            <a:off x="520877" y="858524"/>
            <a:ext cx="7863840" cy="5211906"/>
          </a:xfrm>
          <a:prstGeom prst="rect">
            <a:avLst/>
          </a:prstGeom>
          <a:noFill/>
          <a:extLst>
            <a:ext uri="{909E8E84-426E-40DD-AFC4-6F175D3DCCD1}">
              <a14:hiddenFill xmlns:a14="http://schemas.microsoft.com/office/drawing/2010/main">
                <a:solidFill>
                  <a:srgbClr val="FFFFFF"/>
                </a:solidFill>
              </a14:hiddenFill>
            </a:ext>
          </a:extLst>
        </p:spPr>
      </p:pic>
      <p:sp>
        <p:nvSpPr>
          <p:cNvPr id="79" name="Rectangle 78">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59393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B99E890-A8CF-1E4C-BDDB-941CA64ADFE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a:t>Modeling Is Not Great at Accurately Classifying, but Better than Nothing</a:t>
            </a:r>
          </a:p>
        </p:txBody>
      </p:sp>
      <p:sp>
        <p:nvSpPr>
          <p:cNvPr id="137" name="Rectangle 13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9" name="Rectangle 13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0" name="Picture 2">
            <a:extLst>
              <a:ext uri="{FF2B5EF4-FFF2-40B4-BE49-F238E27FC236}">
                <a16:creationId xmlns:a16="http://schemas.microsoft.com/office/drawing/2014/main" id="{2A45084A-729E-A44C-AB63-102EA107473B}"/>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824" r="2" b="824"/>
          <a:stretch/>
        </p:blipFill>
        <p:spPr bwMode="auto">
          <a:xfrm>
            <a:off x="539249" y="702945"/>
            <a:ext cx="7608304" cy="548640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769867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3A89578-5A8B-A749-9B3A-D7AD78966DE8}"/>
              </a:ext>
            </a:extLst>
          </p:cNvPr>
          <p:cNvSpPr>
            <a:spLocks noGrp="1"/>
          </p:cNvSpPr>
          <p:nvPr>
            <p:ph type="title"/>
          </p:nvPr>
        </p:nvSpPr>
        <p:spPr>
          <a:xfrm>
            <a:off x="589560" y="856180"/>
            <a:ext cx="4560584" cy="1128068"/>
          </a:xfrm>
        </p:spPr>
        <p:txBody>
          <a:bodyPr vert="horz" lIns="91440" tIns="45720" rIns="91440" bIns="45720" rtlCol="0" anchor="ctr">
            <a:normAutofit/>
          </a:bodyPr>
          <a:lstStyle/>
          <a:p>
            <a:r>
              <a:rPr lang="en-US" sz="2500"/>
              <a:t>Random Forest Is Strongest Model for Accuracy on Test Data</a:t>
            </a:r>
          </a:p>
        </p:txBody>
      </p:sp>
      <p:grpSp>
        <p:nvGrpSpPr>
          <p:cNvPr id="73" name="Group 72">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74" name="Rectangle 73">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7" name="Rectangle 76">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090569"/>
            <a:ext cx="429768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110C3688-34AE-1345-A29E-A0D9A09A013C}"/>
              </a:ext>
            </a:extLst>
          </p:cNvPr>
          <p:cNvSpPr txBox="1"/>
          <p:nvPr/>
        </p:nvSpPr>
        <p:spPr>
          <a:xfrm>
            <a:off x="590720" y="2330505"/>
            <a:ext cx="2474214" cy="1452063"/>
          </a:xfrm>
          <a:prstGeom prst="rect">
            <a:avLst/>
          </a:prstGeom>
        </p:spPr>
        <p:txBody>
          <a:bodyPr vert="horz" lIns="91440" tIns="45720" rIns="91440" bIns="45720" rtlCol="0" anchor="ctr">
            <a:normAutofit/>
          </a:bodyPr>
          <a:lstStyle/>
          <a:p>
            <a:pPr indent="-228600">
              <a:lnSpc>
                <a:spcPct val="90000"/>
              </a:lnSpc>
              <a:spcAft>
                <a:spcPts val="600"/>
              </a:spcAft>
              <a:buFont typeface="Arial" panose="020B0604020202020204" pitchFamily="34" charset="0"/>
              <a:buChar char="•"/>
            </a:pPr>
            <a:r>
              <a:rPr lang="en-US" sz="2000" dirty="0"/>
              <a:t>Accuracy: 0.83</a:t>
            </a:r>
          </a:p>
          <a:p>
            <a:pPr indent="-228600">
              <a:lnSpc>
                <a:spcPct val="90000"/>
              </a:lnSpc>
              <a:spcAft>
                <a:spcPts val="600"/>
              </a:spcAft>
              <a:buFont typeface="Arial" panose="020B0604020202020204" pitchFamily="34" charset="0"/>
              <a:buChar char="•"/>
            </a:pPr>
            <a:r>
              <a:rPr lang="en-US" sz="2000" dirty="0"/>
              <a:t>Precision: 0.55</a:t>
            </a:r>
          </a:p>
          <a:p>
            <a:pPr indent="-228600">
              <a:lnSpc>
                <a:spcPct val="90000"/>
              </a:lnSpc>
              <a:spcAft>
                <a:spcPts val="600"/>
              </a:spcAft>
              <a:buFont typeface="Arial" panose="020B0604020202020204" pitchFamily="34" charset="0"/>
              <a:buChar char="•"/>
            </a:pPr>
            <a:r>
              <a:rPr lang="en-US" sz="2000" dirty="0"/>
              <a:t>Recall: 0.30</a:t>
            </a:r>
          </a:p>
        </p:txBody>
      </p:sp>
      <p:sp>
        <p:nvSpPr>
          <p:cNvPr id="79" name="Rectangle 78">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513853"/>
            <a:ext cx="6009366"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a:extLst>
              <a:ext uri="{FF2B5EF4-FFF2-40B4-BE49-F238E27FC236}">
                <a16:creationId xmlns:a16="http://schemas.microsoft.com/office/drawing/2014/main" id="{306DF9FC-C57B-3944-907F-8A5F345A1724}"/>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863" r="-863" b="-3"/>
          <a:stretch/>
        </p:blipFill>
        <p:spPr bwMode="auto">
          <a:xfrm>
            <a:off x="5873189" y="799352"/>
            <a:ext cx="5852160" cy="525929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0624447-F030-7647-8A2A-C90E72647C5D}"/>
              </a:ext>
            </a:extLst>
          </p:cNvPr>
          <p:cNvSpPr/>
          <p:nvPr/>
        </p:nvSpPr>
        <p:spPr>
          <a:xfrm>
            <a:off x="8501063" y="3429000"/>
            <a:ext cx="2014538" cy="20716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DD81743-8D19-7247-BBD1-D81A37D9BD75}"/>
              </a:ext>
            </a:extLst>
          </p:cNvPr>
          <p:cNvSpPr/>
          <p:nvPr/>
        </p:nvSpPr>
        <p:spPr>
          <a:xfrm>
            <a:off x="8501063" y="1356994"/>
            <a:ext cx="2014538" cy="2071688"/>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ight Arrow 4">
            <a:extLst>
              <a:ext uri="{FF2B5EF4-FFF2-40B4-BE49-F238E27FC236}">
                <a16:creationId xmlns:a16="http://schemas.microsoft.com/office/drawing/2014/main" id="{63733DC5-F77C-6A4C-ADCE-2981EAAE0026}"/>
              </a:ext>
            </a:extLst>
          </p:cNvPr>
          <p:cNvSpPr/>
          <p:nvPr/>
        </p:nvSpPr>
        <p:spPr>
          <a:xfrm rot="10800000">
            <a:off x="2543368" y="2863281"/>
            <a:ext cx="1273024" cy="386510"/>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65912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FF8127-9A5B-7F4B-8DB1-C4FB355E9CC7}"/>
              </a:ext>
            </a:extLst>
          </p:cNvPr>
          <p:cNvSpPr>
            <a:spLocks noGrp="1"/>
          </p:cNvSpPr>
          <p:nvPr>
            <p:ph type="title"/>
          </p:nvPr>
        </p:nvSpPr>
        <p:spPr>
          <a:xfrm>
            <a:off x="793662" y="386930"/>
            <a:ext cx="10066122" cy="1298448"/>
          </a:xfrm>
        </p:spPr>
        <p:txBody>
          <a:bodyPr vert="horz" lIns="91440" tIns="45720" rIns="91440" bIns="45720" rtlCol="0" anchor="b">
            <a:normAutofit/>
          </a:bodyPr>
          <a:lstStyle/>
          <a:p>
            <a:r>
              <a:rPr lang="en-US" dirty="0"/>
              <a:t>Want to Minimize False Positives, </a:t>
            </a:r>
            <a:br>
              <a:rPr lang="en-US" dirty="0"/>
            </a:br>
            <a:r>
              <a:rPr lang="en-US" dirty="0"/>
              <a:t>Focus on Precision</a:t>
            </a:r>
          </a:p>
        </p:txBody>
      </p:sp>
      <p:sp>
        <p:nvSpPr>
          <p:cNvPr id="73" name="Rectangle 72">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AE07ED3-8FDA-C945-8C6E-2170B1A7B956}"/>
              </a:ext>
            </a:extLst>
          </p:cNvPr>
          <p:cNvSpPr txBox="1"/>
          <p:nvPr/>
        </p:nvSpPr>
        <p:spPr>
          <a:xfrm>
            <a:off x="793661" y="2599509"/>
            <a:ext cx="4530898" cy="3639450"/>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2000" dirty="0"/>
              <a:t>Bad music kills atmosphere</a:t>
            </a:r>
          </a:p>
          <a:p>
            <a:pPr marL="742950" lvl="1" indent="-228600">
              <a:lnSpc>
                <a:spcPct val="90000"/>
              </a:lnSpc>
              <a:spcAft>
                <a:spcPts val="600"/>
              </a:spcAft>
              <a:buFont typeface="Arial" panose="020B0604020202020204" pitchFamily="34" charset="0"/>
              <a:buChar char="•"/>
            </a:pPr>
            <a:r>
              <a:rPr lang="en-US" sz="2000" dirty="0"/>
              <a:t>DJs or business owners will want the model to be precise</a:t>
            </a:r>
          </a:p>
          <a:p>
            <a:pPr marL="514350" lvl="1">
              <a:lnSpc>
                <a:spcPct val="90000"/>
              </a:lnSpc>
              <a:spcAft>
                <a:spcPts val="600"/>
              </a:spcAft>
            </a:pPr>
            <a:endParaRPr lang="en-US" sz="2000" dirty="0"/>
          </a:p>
          <a:p>
            <a:pPr marL="285750" indent="-228600">
              <a:lnSpc>
                <a:spcPct val="90000"/>
              </a:lnSpc>
              <a:spcAft>
                <a:spcPts val="600"/>
              </a:spcAft>
              <a:buFont typeface="Arial" panose="020B0604020202020204" pitchFamily="34" charset="0"/>
              <a:buChar char="•"/>
            </a:pPr>
            <a:r>
              <a:rPr lang="en-US" sz="2000" dirty="0"/>
              <a:t>Can sacrifice recall</a:t>
            </a:r>
          </a:p>
          <a:p>
            <a:pPr marL="742950" lvl="1" indent="-228600">
              <a:lnSpc>
                <a:spcPct val="90000"/>
              </a:lnSpc>
              <a:spcAft>
                <a:spcPts val="600"/>
              </a:spcAft>
              <a:buFont typeface="Arial" panose="020B0604020202020204" pitchFamily="34" charset="0"/>
              <a:buChar char="•"/>
            </a:pPr>
            <a:r>
              <a:rPr lang="en-US" sz="2000" dirty="0"/>
              <a:t>If only 200 songs, that is more than needed for a venue</a:t>
            </a:r>
          </a:p>
          <a:p>
            <a:pPr marL="742950" lvl="1" indent="-228600">
              <a:lnSpc>
                <a:spcPct val="90000"/>
              </a:lnSpc>
              <a:spcAft>
                <a:spcPts val="600"/>
              </a:spcAft>
              <a:buFont typeface="Arial" panose="020B0604020202020204" pitchFamily="34" charset="0"/>
              <a:buChar char="•"/>
            </a:pPr>
            <a:r>
              <a:rPr lang="en-US" sz="2000" dirty="0"/>
              <a:t>16 Hours of music</a:t>
            </a:r>
          </a:p>
          <a:p>
            <a:pPr marL="742950" lvl="1" indent="-228600">
              <a:lnSpc>
                <a:spcPct val="90000"/>
              </a:lnSpc>
              <a:spcAft>
                <a:spcPts val="600"/>
              </a:spcAft>
              <a:buFont typeface="Arial" panose="020B0604020202020204" pitchFamily="34" charset="0"/>
              <a:buChar char="•"/>
            </a:pPr>
            <a:endParaRPr lang="en-US" sz="2000" dirty="0"/>
          </a:p>
          <a:p>
            <a:pPr marL="742950" lvl="1"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a:p>
            <a:pPr indent="-228600">
              <a:lnSpc>
                <a:spcPct val="90000"/>
              </a:lnSpc>
              <a:spcAft>
                <a:spcPts val="600"/>
              </a:spcAft>
              <a:buFont typeface="Arial" panose="020B0604020202020204" pitchFamily="34" charset="0"/>
              <a:buChar char="•"/>
            </a:pPr>
            <a:endParaRPr lang="en-US" sz="2000" dirty="0"/>
          </a:p>
        </p:txBody>
      </p:sp>
      <p:pic>
        <p:nvPicPr>
          <p:cNvPr id="2050" name="Picture 2">
            <a:extLst>
              <a:ext uri="{FF2B5EF4-FFF2-40B4-BE49-F238E27FC236}">
                <a16:creationId xmlns:a16="http://schemas.microsoft.com/office/drawing/2014/main" id="{911BA76E-9844-6E45-BA49-DC1B499EB1D1}"/>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2094" r="-3" b="885"/>
          <a:stretch/>
        </p:blipFill>
        <p:spPr bwMode="auto">
          <a:xfrm>
            <a:off x="5911532" y="2484255"/>
            <a:ext cx="5150277" cy="3714244"/>
          </a:xfrm>
          <a:prstGeom prst="rect">
            <a:avLst/>
          </a:prstGeom>
          <a:noFill/>
          <a:extLst>
            <a:ext uri="{909E8E84-426E-40DD-AFC4-6F175D3DCCD1}">
              <a14:hiddenFill xmlns:a14="http://schemas.microsoft.com/office/drawing/2010/main">
                <a:solidFill>
                  <a:srgbClr val="FFFFFF"/>
                </a:solidFill>
              </a14:hiddenFill>
            </a:ext>
          </a:extLst>
        </p:spPr>
      </p:pic>
      <p:sp>
        <p:nvSpPr>
          <p:cNvPr id="77" name="Rectangle 76">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318A3FA5-95A5-0E4B-B061-A939BD4639D4}"/>
              </a:ext>
            </a:extLst>
          </p:cNvPr>
          <p:cNvCxnSpPr>
            <a:cxnSpLocks/>
          </p:cNvCxnSpPr>
          <p:nvPr/>
        </p:nvCxnSpPr>
        <p:spPr>
          <a:xfrm flipV="1">
            <a:off x="9486900" y="2724281"/>
            <a:ext cx="0" cy="3014367"/>
          </a:xfrm>
          <a:prstGeom prst="line">
            <a:avLst/>
          </a:prstGeom>
          <a:ln cmpd="dbl">
            <a:solidFill>
              <a:srgbClr val="FF0000"/>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0983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E45B1D5C-0827-4AF0-8186-11FC5A8B8B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4251C46-E767-7B40-994C-E8B930F0ED75}"/>
              </a:ext>
            </a:extLst>
          </p:cNvPr>
          <p:cNvSpPr>
            <a:spLocks noGrp="1"/>
          </p:cNvSpPr>
          <p:nvPr>
            <p:ph type="title"/>
          </p:nvPr>
        </p:nvSpPr>
        <p:spPr>
          <a:xfrm>
            <a:off x="9267909" y="2023110"/>
            <a:ext cx="2469624" cy="2846070"/>
          </a:xfrm>
        </p:spPr>
        <p:txBody>
          <a:bodyPr vert="horz" lIns="91440" tIns="45720" rIns="91440" bIns="45720" rtlCol="0" anchor="ctr">
            <a:normAutofit/>
          </a:bodyPr>
          <a:lstStyle/>
          <a:p>
            <a:r>
              <a:rPr lang="en-US" sz="3100"/>
              <a:t>Created a WebApp that Returns a List of “Groovy” Songs by an Artist</a:t>
            </a:r>
          </a:p>
        </p:txBody>
      </p:sp>
      <p:sp>
        <p:nvSpPr>
          <p:cNvPr id="17" name="Rectangle 16">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433973" y="-827233"/>
            <a:ext cx="1715478" cy="858342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2085" y="664308"/>
            <a:ext cx="8082632" cy="560034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Content Placeholder 9" descr="Graphical user interface, application&#10;&#10;Description automatically generated">
            <a:extLst>
              <a:ext uri="{FF2B5EF4-FFF2-40B4-BE49-F238E27FC236}">
                <a16:creationId xmlns:a16="http://schemas.microsoft.com/office/drawing/2014/main" id="{18070595-0393-8840-86B3-8038C6792D15}"/>
              </a:ext>
            </a:extLst>
          </p:cNvPr>
          <p:cNvPicPr>
            <a:picLocks noGrp="1" noChangeAspect="1"/>
          </p:cNvPicPr>
          <p:nvPr>
            <p:ph idx="1"/>
          </p:nvPr>
        </p:nvPicPr>
        <p:blipFill rotWithShape="1">
          <a:blip r:embed="rId3"/>
          <a:srcRect r="8765" b="2"/>
          <a:stretch/>
        </p:blipFill>
        <p:spPr>
          <a:xfrm>
            <a:off x="545238" y="858525"/>
            <a:ext cx="7608304" cy="5211906"/>
          </a:xfrm>
          <a:prstGeom prst="rect">
            <a:avLst/>
          </a:prstGeom>
        </p:spPr>
      </p:pic>
      <p:sp>
        <p:nvSpPr>
          <p:cNvPr id="21" name="Rectangle 20">
            <a:extLst>
              <a:ext uri="{FF2B5EF4-FFF2-40B4-BE49-F238E27FC236}">
                <a16:creationId xmlns:a16="http://schemas.microsoft.com/office/drawing/2014/main" id="{90F533E9-6690-41A8-A372-4C6C622D02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950447" y="3392097"/>
            <a:ext cx="1719072"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39489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creen Recording 2020-10-26 at 5.06.33 PM.mov" descr="Screen Recording 2020-10-26 at 5.06.33 PM.mov">
            <a:hlinkClick r:id="" action="ppaction://media"/>
            <a:extLst>
              <a:ext uri="{FF2B5EF4-FFF2-40B4-BE49-F238E27FC236}">
                <a16:creationId xmlns:a16="http://schemas.microsoft.com/office/drawing/2014/main" id="{4403C5A2-FF5A-C444-8B8C-59584D927E1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609100" y="0"/>
            <a:ext cx="10973800" cy="6858000"/>
          </a:xfrm>
        </p:spPr>
      </p:pic>
    </p:spTree>
    <p:extLst>
      <p:ext uri="{BB962C8B-B14F-4D97-AF65-F5344CB8AC3E}">
        <p14:creationId xmlns:p14="http://schemas.microsoft.com/office/powerpoint/2010/main" val="1412073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76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961</Words>
  <Application>Microsoft Macintosh PowerPoint</Application>
  <PresentationFormat>Widescreen</PresentationFormat>
  <Paragraphs>77</Paragraphs>
  <Slides>11</Slides>
  <Notes>10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Calibri Light</vt:lpstr>
      <vt:lpstr>Office Theme</vt:lpstr>
      <vt:lpstr>Music and Sensorimotor Coupling: What Music Is Groovy?</vt:lpstr>
      <vt:lpstr>Some music allows for synchronous rhythmic entrainment </vt:lpstr>
      <vt:lpstr>Applying Groovy Classification to Spotify Database Using API</vt:lpstr>
      <vt:lpstr>About 20% of the Spotify Data Set is “Groovy”</vt:lpstr>
      <vt:lpstr>Modeling Is Not Great at Accurately Classifying, but Better than Nothing</vt:lpstr>
      <vt:lpstr>Random Forest Is Strongest Model for Accuracy on Test Data</vt:lpstr>
      <vt:lpstr>Want to Minimize False Positives,  Focus on Precision</vt:lpstr>
      <vt:lpstr>Created a WebApp that Returns a List of “Groovy” Songs by an Artist</vt:lpstr>
      <vt:lpstr>PowerPoint Presentation</vt:lpstr>
      <vt:lpstr>Future Considerations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Music and Sensorimotor Coupling: What Music Is Groovy?</dc:title>
  <dc:creator>Brandt, Zach</dc:creator>
  <cp:lastModifiedBy>Brandt, Zach</cp:lastModifiedBy>
  <cp:revision>1</cp:revision>
  <dcterms:created xsi:type="dcterms:W3CDTF">2020-10-27T14:45:32Z</dcterms:created>
  <dcterms:modified xsi:type="dcterms:W3CDTF">2020-10-27T14:45:36Z</dcterms:modified>
</cp:coreProperties>
</file>